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39" t="5540" r="18345" b="6856"/>
          <a:stretch>
            <a:fillRect/>
          </a:stretch>
        </p:blipFill>
        <p:spPr>
          <a:xfrm flipH="false" flipV="false">
            <a:off x="0" y="0"/>
            <a:ext cx="18288000" cy="10287000"/>
          </a:xfrm>
          <a:prstGeom prst="rect">
            <a:avLst/>
          </a:prstGeom>
        </p:spPr>
      </p:pic>
      <p:sp>
        <p:nvSpPr>
          <p:cNvPr name="AutoShape 3" id="3"/>
          <p:cNvSpPr/>
          <p:nvPr/>
        </p:nvSpPr>
        <p:spPr>
          <a:xfrm>
            <a:off x="476779" y="754612"/>
            <a:ext cx="551921" cy="0"/>
          </a:xfrm>
          <a:prstGeom prst="line">
            <a:avLst/>
          </a:prstGeom>
          <a:ln cap="flat" w="57150">
            <a:solidFill>
              <a:srgbClr val="FFFFFF"/>
            </a:solidFill>
            <a:prstDash val="solid"/>
            <a:headEnd type="none" len="sm" w="sm"/>
            <a:tailEnd type="none" len="sm" w="sm"/>
          </a:ln>
        </p:spPr>
      </p:sp>
      <p:grpSp>
        <p:nvGrpSpPr>
          <p:cNvPr name="Group 4" id="4"/>
          <p:cNvGrpSpPr/>
          <p:nvPr/>
        </p:nvGrpSpPr>
        <p:grpSpPr>
          <a:xfrm rot="0">
            <a:off x="752739" y="3323774"/>
            <a:ext cx="10591878" cy="6501202"/>
            <a:chOff x="0" y="0"/>
            <a:chExt cx="14122504" cy="8668269"/>
          </a:xfrm>
        </p:grpSpPr>
        <p:grpSp>
          <p:nvGrpSpPr>
            <p:cNvPr name="Group 5" id="5"/>
            <p:cNvGrpSpPr/>
            <p:nvPr/>
          </p:nvGrpSpPr>
          <p:grpSpPr>
            <a:xfrm rot="0">
              <a:off x="0" y="0"/>
              <a:ext cx="14122504" cy="8668269"/>
              <a:chOff x="0" y="0"/>
              <a:chExt cx="2789630" cy="1712251"/>
            </a:xfrm>
          </p:grpSpPr>
          <p:sp>
            <p:nvSpPr>
              <p:cNvPr name="Freeform 6" id="6"/>
              <p:cNvSpPr/>
              <p:nvPr/>
            </p:nvSpPr>
            <p:spPr>
              <a:xfrm flipH="false" flipV="false" rot="0">
                <a:off x="0" y="0"/>
                <a:ext cx="2789630" cy="1712251"/>
              </a:xfrm>
              <a:custGeom>
                <a:avLst/>
                <a:gdLst/>
                <a:ahLst/>
                <a:cxnLst/>
                <a:rect r="r" b="b" t="t" l="l"/>
                <a:pathLst>
                  <a:path h="1712251" w="2789630">
                    <a:moveTo>
                      <a:pt x="0" y="0"/>
                    </a:moveTo>
                    <a:lnTo>
                      <a:pt x="2789630" y="0"/>
                    </a:lnTo>
                    <a:lnTo>
                      <a:pt x="2789630" y="1712251"/>
                    </a:lnTo>
                    <a:lnTo>
                      <a:pt x="0" y="1712251"/>
                    </a:lnTo>
                    <a:close/>
                  </a:path>
                </a:pathLst>
              </a:custGeom>
              <a:solidFill>
                <a:srgbClr val="13538A">
                  <a:alpha val="36863"/>
                </a:srgbClr>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39"/>
                  </a:lnSpc>
                </a:pPr>
              </a:p>
            </p:txBody>
          </p:sp>
        </p:grpSp>
        <p:sp>
          <p:nvSpPr>
            <p:cNvPr name="TextBox 8" id="8"/>
            <p:cNvSpPr txBox="true"/>
            <p:nvPr/>
          </p:nvSpPr>
          <p:spPr>
            <a:xfrm rot="0">
              <a:off x="367948" y="767632"/>
              <a:ext cx="12502599" cy="6002435"/>
            </a:xfrm>
            <a:prstGeom prst="rect">
              <a:avLst/>
            </a:prstGeom>
          </p:spPr>
          <p:txBody>
            <a:bodyPr anchor="t" rtlCol="false" tIns="0" lIns="0" bIns="0" rIns="0">
              <a:spAutoFit/>
            </a:bodyPr>
            <a:lstStyle/>
            <a:p>
              <a:pPr algn="ctr">
                <a:lnSpc>
                  <a:spcPts val="5886"/>
                </a:lnSpc>
              </a:pPr>
              <a:r>
                <a:rPr lang="en-US" sz="5351">
                  <a:solidFill>
                    <a:srgbClr val="FFFFFF"/>
                  </a:solidFill>
                  <a:latin typeface="IBM Plex Sans Bold"/>
                </a:rPr>
                <a:t>CHỦ ĐỀ :ÁP DỤNG MÔ HÌNH AGILE ĐỂ HOÀN THÀNH TÀI LIỆU ĐẶC TẢ CHO WEBSITE BÁN SÁCH CỦA NHÀ SÁCH NHÃ NAM</a:t>
              </a:r>
            </a:p>
            <a:p>
              <a:pPr>
                <a:lnSpc>
                  <a:spcPts val="5886"/>
                </a:lnSpc>
              </a:pPr>
            </a:p>
          </p:txBody>
        </p:sp>
        <p:sp>
          <p:nvSpPr>
            <p:cNvPr name="TextBox 9" id="9"/>
            <p:cNvSpPr txBox="true"/>
            <p:nvPr/>
          </p:nvSpPr>
          <p:spPr>
            <a:xfrm rot="0">
              <a:off x="367948" y="5717988"/>
              <a:ext cx="12837116" cy="766096"/>
            </a:xfrm>
            <a:prstGeom prst="rect">
              <a:avLst/>
            </a:prstGeom>
          </p:spPr>
          <p:txBody>
            <a:bodyPr anchor="t" rtlCol="false" tIns="0" lIns="0" bIns="0" rIns="0">
              <a:spAutoFit/>
            </a:bodyPr>
            <a:lstStyle/>
            <a:p>
              <a:pPr algn="ctr">
                <a:lnSpc>
                  <a:spcPts val="4393"/>
                </a:lnSpc>
              </a:pPr>
              <a:r>
                <a:rPr lang="en-US" sz="3994">
                  <a:solidFill>
                    <a:srgbClr val="3EDAD8"/>
                  </a:solidFill>
                  <a:latin typeface="IBM Plex Sans"/>
                </a:rPr>
                <a:t>---Nhóm 12-----</a:t>
              </a:r>
            </a:p>
          </p:txBody>
        </p:sp>
      </p:grpSp>
      <p:sp>
        <p:nvSpPr>
          <p:cNvPr name="TextBox 10" id="10"/>
          <p:cNvSpPr txBox="true"/>
          <p:nvPr/>
        </p:nvSpPr>
        <p:spPr>
          <a:xfrm rot="0">
            <a:off x="1304661" y="535541"/>
            <a:ext cx="11510408" cy="523855"/>
          </a:xfrm>
          <a:prstGeom prst="rect">
            <a:avLst/>
          </a:prstGeom>
        </p:spPr>
        <p:txBody>
          <a:bodyPr anchor="t" rtlCol="false" tIns="0" lIns="0" bIns="0" rIns="0">
            <a:spAutoFit/>
          </a:bodyPr>
          <a:lstStyle/>
          <a:p>
            <a:pPr>
              <a:lnSpc>
                <a:spcPts val="4199"/>
              </a:lnSpc>
            </a:pPr>
            <a:r>
              <a:rPr lang="en-US" sz="3499">
                <a:solidFill>
                  <a:srgbClr val="FFFFFF"/>
                </a:solidFill>
                <a:latin typeface="IBM Plex Sans Bold"/>
              </a:rPr>
              <a:t>Nhập môn công nghệ phần mềm- 20222IT6082009</a:t>
            </a:r>
          </a:p>
        </p:txBody>
      </p:sp>
      <p:sp>
        <p:nvSpPr>
          <p:cNvPr name="TextBox 11" id="11"/>
          <p:cNvSpPr txBox="true"/>
          <p:nvPr/>
        </p:nvSpPr>
        <p:spPr>
          <a:xfrm rot="0">
            <a:off x="1304661" y="8994826"/>
            <a:ext cx="9627837" cy="565047"/>
          </a:xfrm>
          <a:prstGeom prst="rect">
            <a:avLst/>
          </a:prstGeom>
        </p:spPr>
        <p:txBody>
          <a:bodyPr anchor="t" rtlCol="false" tIns="0" lIns="0" bIns="0" rIns="0">
            <a:spAutoFit/>
          </a:bodyPr>
          <a:lstStyle/>
          <a:p>
            <a:pPr algn="ctr">
              <a:lnSpc>
                <a:spcPts val="4393"/>
              </a:lnSpc>
            </a:pPr>
            <a:r>
              <a:rPr lang="en-US" sz="3994">
                <a:solidFill>
                  <a:srgbClr val="3EDAD8"/>
                </a:solidFill>
                <a:latin typeface="IBM Plex Sans"/>
              </a:rPr>
              <a:t>Gíao viên hướng dẫn : Nguyễn Thị Mỹ Bình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946" r="1068" b="6015"/>
          <a:stretch>
            <a:fillRect/>
          </a:stretch>
        </p:blipFill>
        <p:spPr>
          <a:xfrm flipH="false" flipV="false">
            <a:off x="0" y="0"/>
            <a:ext cx="18288000" cy="10287000"/>
          </a:xfrm>
          <a:prstGeom prst="rect">
            <a:avLst/>
          </a:prstGeom>
        </p:spPr>
      </p:pic>
      <p:grpSp>
        <p:nvGrpSpPr>
          <p:cNvPr name="Group 3" id="3"/>
          <p:cNvGrpSpPr/>
          <p:nvPr/>
        </p:nvGrpSpPr>
        <p:grpSpPr>
          <a:xfrm rot="0">
            <a:off x="1501339" y="2634082"/>
            <a:ext cx="15757961" cy="5879150"/>
            <a:chOff x="0" y="0"/>
            <a:chExt cx="4150245" cy="1548418"/>
          </a:xfrm>
        </p:grpSpPr>
        <p:sp>
          <p:nvSpPr>
            <p:cNvPr name="Freeform 4" id="4"/>
            <p:cNvSpPr/>
            <p:nvPr/>
          </p:nvSpPr>
          <p:spPr>
            <a:xfrm flipH="false" flipV="false" rot="0">
              <a:off x="0" y="0"/>
              <a:ext cx="4150245" cy="1548418"/>
            </a:xfrm>
            <a:custGeom>
              <a:avLst/>
              <a:gdLst/>
              <a:ahLst/>
              <a:cxnLst/>
              <a:rect r="r" b="b" t="t" l="l"/>
              <a:pathLst>
                <a:path h="1548418" w="4150245">
                  <a:moveTo>
                    <a:pt x="0" y="0"/>
                  </a:moveTo>
                  <a:lnTo>
                    <a:pt x="4150245" y="0"/>
                  </a:lnTo>
                  <a:lnTo>
                    <a:pt x="4150245" y="1548418"/>
                  </a:lnTo>
                  <a:lnTo>
                    <a:pt x="0" y="1548418"/>
                  </a:lnTo>
                  <a:close/>
                </a:path>
              </a:pathLst>
            </a:custGeom>
            <a:solidFill>
              <a:srgbClr val="37C9EF">
                <a:alpha val="26667"/>
              </a:srgbClr>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501339" y="3527453"/>
            <a:ext cx="15285323" cy="4418701"/>
            <a:chOff x="0" y="0"/>
            <a:chExt cx="20380431" cy="5891601"/>
          </a:xfrm>
        </p:grpSpPr>
        <p:sp>
          <p:nvSpPr>
            <p:cNvPr name="AutoShape 7" id="7"/>
            <p:cNvSpPr/>
            <p:nvPr/>
          </p:nvSpPr>
          <p:spPr>
            <a:xfrm>
              <a:off x="429624" y="4700711"/>
              <a:ext cx="19521183" cy="0"/>
            </a:xfrm>
            <a:prstGeom prst="line">
              <a:avLst/>
            </a:prstGeom>
            <a:ln cap="rnd" w="15507">
              <a:solidFill>
                <a:srgbClr val="B4B4B4"/>
              </a:solidFill>
              <a:prstDash val="solid"/>
              <a:headEnd type="none" len="sm" w="sm"/>
              <a:tailEnd type="none" len="sm" w="sm"/>
            </a:ln>
          </p:spPr>
        </p:sp>
        <p:sp>
          <p:nvSpPr>
            <p:cNvPr name="AutoShape 8" id="8"/>
            <p:cNvSpPr/>
            <p:nvPr/>
          </p:nvSpPr>
          <p:spPr>
            <a:xfrm>
              <a:off x="429624" y="1137391"/>
              <a:ext cx="19521183" cy="0"/>
            </a:xfrm>
            <a:prstGeom prst="line">
              <a:avLst/>
            </a:prstGeom>
            <a:ln cap="rnd" w="15507">
              <a:solidFill>
                <a:srgbClr val="B4B4B4"/>
              </a:solidFill>
              <a:prstDash val="solid"/>
              <a:headEnd type="none" len="sm" w="sm"/>
              <a:tailEnd type="none" len="sm" w="sm"/>
            </a:ln>
          </p:spPr>
        </p:sp>
        <p:sp>
          <p:nvSpPr>
            <p:cNvPr name="TextBox 9" id="9"/>
            <p:cNvSpPr txBox="true"/>
            <p:nvPr/>
          </p:nvSpPr>
          <p:spPr>
            <a:xfrm rot="0">
              <a:off x="0" y="-85725"/>
              <a:ext cx="20380431" cy="5977326"/>
            </a:xfrm>
            <a:prstGeom prst="rect">
              <a:avLst/>
            </a:prstGeom>
          </p:spPr>
          <p:txBody>
            <a:bodyPr anchor="t" rtlCol="false" tIns="0" lIns="0" bIns="0" rIns="0">
              <a:spAutoFit/>
            </a:bodyPr>
            <a:lstStyle/>
            <a:p>
              <a:pPr algn="ctr">
                <a:lnSpc>
                  <a:spcPts val="11984"/>
                </a:lnSpc>
              </a:pPr>
              <a:r>
                <a:rPr lang="en-US" sz="9218">
                  <a:solidFill>
                    <a:srgbClr val="FFFFFF"/>
                  </a:solidFill>
                  <a:latin typeface="IBM Plex Sans Bold"/>
                </a:rPr>
                <a:t>2. MÔ TẢ WEBSITE BÁN SÁCH CỦA NHÀ SÁCH NHÃ NAM</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AutoShape 3" id="3"/>
          <p:cNvSpPr/>
          <p:nvPr/>
        </p:nvSpPr>
        <p:spPr>
          <a:xfrm flipV="true">
            <a:off x="1920640" y="2941287"/>
            <a:ext cx="0" cy="5656448"/>
          </a:xfrm>
          <a:prstGeom prst="line">
            <a:avLst/>
          </a:prstGeom>
          <a:ln cap="rnd" w="9525">
            <a:solidFill>
              <a:srgbClr val="B4B4B4"/>
            </a:solidFill>
            <a:prstDash val="solid"/>
            <a:headEnd type="none" len="sm" w="sm"/>
            <a:tailEnd type="none" len="sm" w="sm"/>
          </a:ln>
        </p:spPr>
      </p:sp>
      <p:sp>
        <p:nvSpPr>
          <p:cNvPr name="Freeform 4" id="4"/>
          <p:cNvSpPr/>
          <p:nvPr/>
        </p:nvSpPr>
        <p:spPr>
          <a:xfrm flipH="false" flipV="false" rot="0">
            <a:off x="6720981" y="1773642"/>
            <a:ext cx="11121079" cy="7991738"/>
          </a:xfrm>
          <a:custGeom>
            <a:avLst/>
            <a:gdLst/>
            <a:ahLst/>
            <a:cxnLst/>
            <a:rect r="r" b="b" t="t" l="l"/>
            <a:pathLst>
              <a:path h="7991738" w="11121079">
                <a:moveTo>
                  <a:pt x="0" y="0"/>
                </a:moveTo>
                <a:lnTo>
                  <a:pt x="11121079" y="0"/>
                </a:lnTo>
                <a:lnTo>
                  <a:pt x="11121079" y="7991738"/>
                </a:lnTo>
                <a:lnTo>
                  <a:pt x="0" y="7991738"/>
                </a:lnTo>
                <a:lnTo>
                  <a:pt x="0" y="0"/>
                </a:lnTo>
                <a:close/>
              </a:path>
            </a:pathLst>
          </a:custGeom>
          <a:blipFill>
            <a:blip r:embed="rId3"/>
            <a:stretch>
              <a:fillRect l="0" t="-2350" r="-28" b="-5914"/>
            </a:stretch>
          </a:blipFill>
        </p:spPr>
      </p:sp>
      <p:grpSp>
        <p:nvGrpSpPr>
          <p:cNvPr name="Group 5" id="5"/>
          <p:cNvGrpSpPr/>
          <p:nvPr/>
        </p:nvGrpSpPr>
        <p:grpSpPr>
          <a:xfrm rot="0">
            <a:off x="336452" y="2125754"/>
            <a:ext cx="6178105" cy="7381927"/>
            <a:chOff x="0" y="0"/>
            <a:chExt cx="1627155" cy="1944211"/>
          </a:xfrm>
        </p:grpSpPr>
        <p:sp>
          <p:nvSpPr>
            <p:cNvPr name="Freeform 6" id="6"/>
            <p:cNvSpPr/>
            <p:nvPr/>
          </p:nvSpPr>
          <p:spPr>
            <a:xfrm flipH="false" flipV="false" rot="0">
              <a:off x="0" y="0"/>
              <a:ext cx="1627155" cy="1944211"/>
            </a:xfrm>
            <a:custGeom>
              <a:avLst/>
              <a:gdLst/>
              <a:ahLst/>
              <a:cxnLst/>
              <a:rect r="r" b="b" t="t" l="l"/>
              <a:pathLst>
                <a:path h="1944211" w="1627155">
                  <a:moveTo>
                    <a:pt x="0" y="0"/>
                  </a:moveTo>
                  <a:lnTo>
                    <a:pt x="1627155" y="0"/>
                  </a:lnTo>
                  <a:lnTo>
                    <a:pt x="1627155" y="1944211"/>
                  </a:lnTo>
                  <a:lnTo>
                    <a:pt x="0" y="1944211"/>
                  </a:lnTo>
                  <a:close/>
                </a:path>
              </a:pathLst>
            </a:custGeom>
            <a:solidFill>
              <a:srgbClr val="13538A"/>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336452" y="2582891"/>
            <a:ext cx="6178105" cy="7182489"/>
          </a:xfrm>
          <a:prstGeom prst="rect">
            <a:avLst/>
          </a:prstGeom>
        </p:spPr>
        <p:txBody>
          <a:bodyPr anchor="t" rtlCol="false" tIns="0" lIns="0" bIns="0" rIns="0">
            <a:spAutoFit/>
          </a:bodyPr>
          <a:lstStyle/>
          <a:p>
            <a:pPr>
              <a:lnSpc>
                <a:spcPts val="4402"/>
              </a:lnSpc>
            </a:pPr>
            <a:r>
              <a:rPr lang="en-US" sz="3386">
                <a:solidFill>
                  <a:srgbClr val="3EDAD8"/>
                </a:solidFill>
                <a:latin typeface="IBM Plex Sans Bold"/>
              </a:rPr>
              <a:t>Website http://nhanam.com.vn/ là trang bán sách trực tuyến của Công ty cổ phần Văn hóa và Truyền thông Nhã Nam. Trang web cung cấp cho người đọc hàng nghìn đầu sách ở nhiều thể loại khác nhau như: văn học, kinh tế, khoa học xã hội, lịch sử...được xuất bản từ các nhà xuất bản nổi tiếng trong và ngoài nước.</a:t>
            </a:r>
          </a:p>
          <a:p>
            <a:pPr marL="0" indent="0" lvl="0">
              <a:lnSpc>
                <a:spcPts val="4402"/>
              </a:lnSpc>
            </a:pPr>
          </a:p>
        </p:txBody>
      </p:sp>
      <p:sp>
        <p:nvSpPr>
          <p:cNvPr name="TextBox 9" id="9"/>
          <p:cNvSpPr txBox="true"/>
          <p:nvPr/>
        </p:nvSpPr>
        <p:spPr>
          <a:xfrm rot="0">
            <a:off x="727455" y="523875"/>
            <a:ext cx="16821804" cy="1152437"/>
          </a:xfrm>
          <a:prstGeom prst="rect">
            <a:avLst/>
          </a:prstGeom>
        </p:spPr>
        <p:txBody>
          <a:bodyPr anchor="t" rtlCol="false" tIns="0" lIns="0" bIns="0" rIns="0">
            <a:spAutoFit/>
          </a:bodyPr>
          <a:lstStyle/>
          <a:p>
            <a:pPr>
              <a:lnSpc>
                <a:spcPts val="9165"/>
              </a:lnSpc>
            </a:pPr>
            <a:r>
              <a:rPr lang="en-US" sz="7638">
                <a:solidFill>
                  <a:srgbClr val="FFFFFF"/>
                </a:solidFill>
                <a:latin typeface="IBM Plex Sans"/>
              </a:rPr>
              <a:t>2.1. Giao diện website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AutoShape 3" id="3"/>
          <p:cNvSpPr/>
          <p:nvPr/>
        </p:nvSpPr>
        <p:spPr>
          <a:xfrm flipV="true">
            <a:off x="3878501" y="2362505"/>
            <a:ext cx="13489468" cy="73253"/>
          </a:xfrm>
          <a:prstGeom prst="line">
            <a:avLst/>
          </a:prstGeom>
          <a:ln cap="rnd" w="9525">
            <a:solidFill>
              <a:srgbClr val="B4B4B4"/>
            </a:solidFill>
            <a:prstDash val="solid"/>
            <a:headEnd type="none" len="sm" w="sm"/>
            <a:tailEnd type="none" len="sm" w="sm"/>
          </a:ln>
        </p:spPr>
      </p:sp>
      <p:sp>
        <p:nvSpPr>
          <p:cNvPr name="AutoShape 4" id="4"/>
          <p:cNvSpPr/>
          <p:nvPr/>
        </p:nvSpPr>
        <p:spPr>
          <a:xfrm flipV="true">
            <a:off x="3186592" y="5133975"/>
            <a:ext cx="13767889" cy="4763"/>
          </a:xfrm>
          <a:prstGeom prst="line">
            <a:avLst/>
          </a:prstGeom>
          <a:ln cap="rnd" w="9525">
            <a:solidFill>
              <a:srgbClr val="B4B4B4"/>
            </a:solidFill>
            <a:prstDash val="solid"/>
            <a:headEnd type="none" len="sm" w="sm"/>
            <a:tailEnd type="none" len="sm" w="sm"/>
          </a:ln>
        </p:spPr>
      </p:sp>
      <p:sp>
        <p:nvSpPr>
          <p:cNvPr name="AutoShape 5" id="5"/>
          <p:cNvSpPr/>
          <p:nvPr/>
        </p:nvSpPr>
        <p:spPr>
          <a:xfrm flipV="true">
            <a:off x="3186592" y="8001266"/>
            <a:ext cx="13767889" cy="4763"/>
          </a:xfrm>
          <a:prstGeom prst="line">
            <a:avLst/>
          </a:prstGeom>
          <a:ln cap="rnd" w="9525">
            <a:solidFill>
              <a:srgbClr val="B4B4B4"/>
            </a:solidFill>
            <a:prstDash val="solid"/>
            <a:headEnd type="none" len="sm" w="sm"/>
            <a:tailEnd type="none" len="sm" w="sm"/>
          </a:ln>
        </p:spPr>
      </p:sp>
      <p:sp>
        <p:nvSpPr>
          <p:cNvPr name="TextBox 6" id="6"/>
          <p:cNvSpPr txBox="true"/>
          <p:nvPr/>
        </p:nvSpPr>
        <p:spPr>
          <a:xfrm rot="0">
            <a:off x="5026828" y="209897"/>
            <a:ext cx="11192814" cy="2567272"/>
          </a:xfrm>
          <a:prstGeom prst="rect">
            <a:avLst/>
          </a:prstGeom>
        </p:spPr>
        <p:txBody>
          <a:bodyPr anchor="t" rtlCol="false" tIns="0" lIns="0" bIns="0" rIns="0">
            <a:spAutoFit/>
          </a:bodyPr>
          <a:lstStyle/>
          <a:p>
            <a:pPr>
              <a:lnSpc>
                <a:spcPts val="5148"/>
              </a:lnSpc>
            </a:pPr>
            <a:r>
              <a:rPr lang="en-US" sz="3677">
                <a:solidFill>
                  <a:srgbClr val="FFFFFF"/>
                </a:solidFill>
                <a:latin typeface="IBM Plex Sans"/>
              </a:rPr>
              <a:t>Bảo mật, đảm bảo thông tin của khách hàng. Trang web cũng đảm bảo các thông tin và chính sách đổi trả được đưa ra đầy đủ, rõ ràng.</a:t>
            </a:r>
          </a:p>
          <a:p>
            <a:pPr>
              <a:lnSpc>
                <a:spcPts val="5148"/>
              </a:lnSpc>
            </a:pPr>
          </a:p>
        </p:txBody>
      </p:sp>
      <p:sp>
        <p:nvSpPr>
          <p:cNvPr name="TextBox 7" id="7"/>
          <p:cNvSpPr txBox="true"/>
          <p:nvPr/>
        </p:nvSpPr>
        <p:spPr>
          <a:xfrm rot="0">
            <a:off x="5050947" y="2301282"/>
            <a:ext cx="10458911" cy="3215773"/>
          </a:xfrm>
          <a:prstGeom prst="rect">
            <a:avLst/>
          </a:prstGeom>
        </p:spPr>
        <p:txBody>
          <a:bodyPr anchor="t" rtlCol="false" tIns="0" lIns="0" bIns="0" rIns="0">
            <a:spAutoFit/>
          </a:bodyPr>
          <a:lstStyle/>
          <a:p>
            <a:pPr>
              <a:lnSpc>
                <a:spcPts val="5148"/>
              </a:lnSpc>
            </a:pPr>
            <a:r>
              <a:rPr lang="en-US" sz="3677">
                <a:solidFill>
                  <a:srgbClr val="FFFFFF"/>
                </a:solidFill>
                <a:latin typeface="IBM Plex Sans"/>
              </a:rPr>
              <a:t>Cung cấp đầy đủ các chức năng và tính năng như tìm kiếm sản phẩm, đặt hàng online, thanh toán trực tuyến, tài khoản khách hàng để theo dõi lịch sử mua hàng.</a:t>
            </a:r>
          </a:p>
          <a:p>
            <a:pPr>
              <a:lnSpc>
                <a:spcPts val="5148"/>
              </a:lnSpc>
            </a:pPr>
          </a:p>
        </p:txBody>
      </p:sp>
      <p:sp>
        <p:nvSpPr>
          <p:cNvPr name="TextBox 8" id="8"/>
          <p:cNvSpPr txBox="true"/>
          <p:nvPr/>
        </p:nvSpPr>
        <p:spPr>
          <a:xfrm rot="0">
            <a:off x="5026828" y="7944116"/>
            <a:ext cx="10914059" cy="2567272"/>
          </a:xfrm>
          <a:prstGeom prst="rect">
            <a:avLst/>
          </a:prstGeom>
        </p:spPr>
        <p:txBody>
          <a:bodyPr anchor="t" rtlCol="false" tIns="0" lIns="0" bIns="0" rIns="0">
            <a:spAutoFit/>
          </a:bodyPr>
          <a:lstStyle/>
          <a:p>
            <a:pPr>
              <a:lnSpc>
                <a:spcPts val="5148"/>
              </a:lnSpc>
            </a:pPr>
            <a:r>
              <a:rPr lang="en-US" sz="3677">
                <a:solidFill>
                  <a:srgbClr val="FFFFFF"/>
                </a:solidFill>
                <a:latin typeface="IBM Plex Sans"/>
              </a:rPr>
              <a:t>Trang web được tối ưu hóa cho các thiết bị di động và tương thích với các trình duyệt phổ biến như Google Chrome, Safari và Firefox.</a:t>
            </a:r>
          </a:p>
          <a:p>
            <a:pPr>
              <a:lnSpc>
                <a:spcPts val="5148"/>
              </a:lnSpc>
            </a:pPr>
          </a:p>
        </p:txBody>
      </p:sp>
      <p:sp>
        <p:nvSpPr>
          <p:cNvPr name="TextBox 9" id="9"/>
          <p:cNvSpPr txBox="true"/>
          <p:nvPr/>
        </p:nvSpPr>
        <p:spPr>
          <a:xfrm rot="0">
            <a:off x="5026828" y="5246491"/>
            <a:ext cx="10741034" cy="3215773"/>
          </a:xfrm>
          <a:prstGeom prst="rect">
            <a:avLst/>
          </a:prstGeom>
        </p:spPr>
        <p:txBody>
          <a:bodyPr anchor="t" rtlCol="false" tIns="0" lIns="0" bIns="0" rIns="0">
            <a:spAutoFit/>
          </a:bodyPr>
          <a:lstStyle/>
          <a:p>
            <a:pPr>
              <a:lnSpc>
                <a:spcPts val="5148"/>
              </a:lnSpc>
            </a:pPr>
            <a:r>
              <a:rPr lang="en-US" sz="3677">
                <a:solidFill>
                  <a:srgbClr val="FFFFFF"/>
                </a:solidFill>
                <a:latin typeface="IBM Plex Sans"/>
              </a:rPr>
              <a:t>Cung cấp đầy đủ các sản phẩm sách đa dạng về chủ đề và tác giả, đồng thời cung cấp các nội dung bổ sung như bài viết về các tác giả, các cuộc thi và sự kiện liên quan đến sách.</a:t>
            </a:r>
          </a:p>
          <a:p>
            <a:pPr>
              <a:lnSpc>
                <a:spcPts val="5148"/>
              </a:lnSpc>
            </a:pPr>
          </a:p>
        </p:txBody>
      </p:sp>
      <p:grpSp>
        <p:nvGrpSpPr>
          <p:cNvPr name="Group 10" id="10"/>
          <p:cNvGrpSpPr/>
          <p:nvPr/>
        </p:nvGrpSpPr>
        <p:grpSpPr>
          <a:xfrm rot="0">
            <a:off x="468604" y="9258300"/>
            <a:ext cx="560096" cy="1028700"/>
            <a:chOff x="0" y="0"/>
            <a:chExt cx="189465" cy="347980"/>
          </a:xfrm>
        </p:grpSpPr>
        <p:sp>
          <p:nvSpPr>
            <p:cNvPr name="Freeform 11" id="11"/>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2" id="12"/>
          <p:cNvGrpSpPr/>
          <p:nvPr/>
        </p:nvGrpSpPr>
        <p:grpSpPr>
          <a:xfrm rot="0">
            <a:off x="1537198" y="1730654"/>
            <a:ext cx="2981132" cy="8041996"/>
            <a:chOff x="0" y="0"/>
            <a:chExt cx="3974842" cy="10722662"/>
          </a:xfrm>
        </p:grpSpPr>
        <p:sp>
          <p:nvSpPr>
            <p:cNvPr name="TextBox 13" id="13"/>
            <p:cNvSpPr txBox="true"/>
            <p:nvPr/>
          </p:nvSpPr>
          <p:spPr>
            <a:xfrm rot="0">
              <a:off x="230700" y="9892379"/>
              <a:ext cx="3540942" cy="830282"/>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#04</a:t>
              </a:r>
            </a:p>
          </p:txBody>
        </p:sp>
        <p:sp>
          <p:nvSpPr>
            <p:cNvPr name="TextBox 14" id="14"/>
            <p:cNvSpPr txBox="true"/>
            <p:nvPr/>
          </p:nvSpPr>
          <p:spPr>
            <a:xfrm rot="0">
              <a:off x="0" y="7390459"/>
              <a:ext cx="3851681" cy="830282"/>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#03</a:t>
              </a:r>
            </a:p>
          </p:txBody>
        </p:sp>
        <p:sp>
          <p:nvSpPr>
            <p:cNvPr name="TextBox 15" id="15"/>
            <p:cNvSpPr txBox="true"/>
            <p:nvPr/>
          </p:nvSpPr>
          <p:spPr>
            <a:xfrm rot="0">
              <a:off x="359442" y="-66675"/>
              <a:ext cx="3615400" cy="830282"/>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#01</a:t>
              </a:r>
            </a:p>
          </p:txBody>
        </p:sp>
        <p:sp>
          <p:nvSpPr>
            <p:cNvPr name="TextBox 16" id="16"/>
            <p:cNvSpPr txBox="true"/>
            <p:nvPr/>
          </p:nvSpPr>
          <p:spPr>
            <a:xfrm rot="0">
              <a:off x="283239" y="3573433"/>
              <a:ext cx="3691604" cy="830282"/>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977" t="0" r="20085" b="3007"/>
          <a:stretch>
            <a:fillRect/>
          </a:stretch>
        </p:blipFill>
        <p:spPr>
          <a:xfrm flipH="false" flipV="false">
            <a:off x="0" y="0"/>
            <a:ext cx="18288000" cy="10287000"/>
          </a:xfrm>
          <a:prstGeom prst="rect">
            <a:avLst/>
          </a:prstGeom>
        </p:spPr>
      </p:pic>
      <p:grpSp>
        <p:nvGrpSpPr>
          <p:cNvPr name="Group 3" id="3"/>
          <p:cNvGrpSpPr/>
          <p:nvPr/>
        </p:nvGrpSpPr>
        <p:grpSpPr>
          <a:xfrm rot="0">
            <a:off x="1501339" y="2634082"/>
            <a:ext cx="15757961" cy="5879150"/>
            <a:chOff x="0" y="0"/>
            <a:chExt cx="4150245" cy="1548418"/>
          </a:xfrm>
        </p:grpSpPr>
        <p:sp>
          <p:nvSpPr>
            <p:cNvPr name="Freeform 4" id="4"/>
            <p:cNvSpPr/>
            <p:nvPr/>
          </p:nvSpPr>
          <p:spPr>
            <a:xfrm flipH="false" flipV="false" rot="0">
              <a:off x="0" y="0"/>
              <a:ext cx="4150245" cy="1548418"/>
            </a:xfrm>
            <a:custGeom>
              <a:avLst/>
              <a:gdLst/>
              <a:ahLst/>
              <a:cxnLst/>
              <a:rect r="r" b="b" t="t" l="l"/>
              <a:pathLst>
                <a:path h="1548418" w="4150245">
                  <a:moveTo>
                    <a:pt x="0" y="0"/>
                  </a:moveTo>
                  <a:lnTo>
                    <a:pt x="4150245" y="0"/>
                  </a:lnTo>
                  <a:lnTo>
                    <a:pt x="4150245" y="1548418"/>
                  </a:lnTo>
                  <a:lnTo>
                    <a:pt x="0" y="1548418"/>
                  </a:lnTo>
                  <a:close/>
                </a:path>
              </a:pathLst>
            </a:custGeom>
            <a:solidFill>
              <a:srgbClr val="37C9EF">
                <a:alpha val="26667"/>
              </a:srgbClr>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501339" y="4283416"/>
            <a:ext cx="15285323" cy="2906774"/>
            <a:chOff x="0" y="0"/>
            <a:chExt cx="20380431" cy="3875699"/>
          </a:xfrm>
        </p:grpSpPr>
        <p:sp>
          <p:nvSpPr>
            <p:cNvPr name="AutoShape 7" id="7"/>
            <p:cNvSpPr/>
            <p:nvPr/>
          </p:nvSpPr>
          <p:spPr>
            <a:xfrm>
              <a:off x="429624" y="3692760"/>
              <a:ext cx="19521183" cy="0"/>
            </a:xfrm>
            <a:prstGeom prst="line">
              <a:avLst/>
            </a:prstGeom>
            <a:ln cap="rnd" w="15507">
              <a:solidFill>
                <a:srgbClr val="B4B4B4"/>
              </a:solidFill>
              <a:prstDash val="solid"/>
              <a:headEnd type="none" len="sm" w="sm"/>
              <a:tailEnd type="none" len="sm" w="sm"/>
            </a:ln>
          </p:spPr>
        </p:sp>
        <p:sp>
          <p:nvSpPr>
            <p:cNvPr name="AutoShape 8" id="8"/>
            <p:cNvSpPr/>
            <p:nvPr/>
          </p:nvSpPr>
          <p:spPr>
            <a:xfrm>
              <a:off x="429624" y="129440"/>
              <a:ext cx="19521183" cy="0"/>
            </a:xfrm>
            <a:prstGeom prst="line">
              <a:avLst/>
            </a:prstGeom>
            <a:ln cap="rnd" w="15507">
              <a:solidFill>
                <a:srgbClr val="B4B4B4"/>
              </a:solidFill>
              <a:prstDash val="solid"/>
              <a:headEnd type="none" len="sm" w="sm"/>
              <a:tailEnd type="none" len="sm" w="sm"/>
            </a:ln>
          </p:spPr>
        </p:sp>
        <p:sp>
          <p:nvSpPr>
            <p:cNvPr name="TextBox 9" id="9"/>
            <p:cNvSpPr txBox="true"/>
            <p:nvPr/>
          </p:nvSpPr>
          <p:spPr>
            <a:xfrm rot="0">
              <a:off x="0" y="-85725"/>
              <a:ext cx="20380431" cy="3961424"/>
            </a:xfrm>
            <a:prstGeom prst="rect">
              <a:avLst/>
            </a:prstGeom>
          </p:spPr>
          <p:txBody>
            <a:bodyPr anchor="t" rtlCol="false" tIns="0" lIns="0" bIns="0" rIns="0">
              <a:spAutoFit/>
            </a:bodyPr>
            <a:lstStyle/>
            <a:p>
              <a:pPr algn="ctr">
                <a:lnSpc>
                  <a:spcPts val="11984"/>
                </a:lnSpc>
              </a:pPr>
              <a:r>
                <a:rPr lang="en-US" sz="9218">
                  <a:solidFill>
                    <a:srgbClr val="FFFFFF"/>
                  </a:solidFill>
                  <a:latin typeface="IBM Plex Sans Bold"/>
                </a:rPr>
                <a:t>3. PHÂN TÍCH ĐẶC TẢ YÊU CẦU CỦA TRANG WEB</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AutoShape 2" id="2"/>
          <p:cNvSpPr/>
          <p:nvPr/>
        </p:nvSpPr>
        <p:spPr>
          <a:xfrm flipV="true">
            <a:off x="1920640" y="2941287"/>
            <a:ext cx="0" cy="5656448"/>
          </a:xfrm>
          <a:prstGeom prst="line">
            <a:avLst/>
          </a:prstGeom>
          <a:ln cap="rnd" w="9525">
            <a:solidFill>
              <a:srgbClr val="B4B4B4"/>
            </a:solidFill>
            <a:prstDash val="solid"/>
            <a:headEnd type="none" len="sm" w="sm"/>
            <a:tailEnd type="none" len="sm" w="sm"/>
          </a:ln>
        </p:spPr>
      </p:sp>
      <p:sp>
        <p:nvSpPr>
          <p:cNvPr name="Freeform 3" id="3"/>
          <p:cNvSpPr/>
          <p:nvPr/>
        </p:nvSpPr>
        <p:spPr>
          <a:xfrm flipH="false" flipV="false" rot="0">
            <a:off x="6403709" y="2620991"/>
            <a:ext cx="11884291" cy="6744335"/>
          </a:xfrm>
          <a:custGeom>
            <a:avLst/>
            <a:gdLst/>
            <a:ahLst/>
            <a:cxnLst/>
            <a:rect r="r" b="b" t="t" l="l"/>
            <a:pathLst>
              <a:path h="6744335" w="11884291">
                <a:moveTo>
                  <a:pt x="0" y="0"/>
                </a:moveTo>
                <a:lnTo>
                  <a:pt x="11884291" y="0"/>
                </a:lnTo>
                <a:lnTo>
                  <a:pt x="11884291" y="6744335"/>
                </a:lnTo>
                <a:lnTo>
                  <a:pt x="0" y="6744335"/>
                </a:lnTo>
                <a:lnTo>
                  <a:pt x="0" y="0"/>
                </a:lnTo>
                <a:close/>
              </a:path>
            </a:pathLst>
          </a:custGeom>
          <a:blipFill>
            <a:blip r:embed="rId2">
              <a:alphaModFix amt="71000"/>
            </a:blip>
            <a:stretch>
              <a:fillRect l="0" t="0" r="0" b="0"/>
            </a:stretch>
          </a:blipFill>
        </p:spPr>
      </p:sp>
      <p:grpSp>
        <p:nvGrpSpPr>
          <p:cNvPr name="Group 4" id="4"/>
          <p:cNvGrpSpPr/>
          <p:nvPr/>
        </p:nvGrpSpPr>
        <p:grpSpPr>
          <a:xfrm rot="0">
            <a:off x="0" y="1881926"/>
            <a:ext cx="14200954" cy="7861844"/>
            <a:chOff x="0" y="0"/>
            <a:chExt cx="3740169" cy="2070609"/>
          </a:xfrm>
        </p:grpSpPr>
        <p:sp>
          <p:nvSpPr>
            <p:cNvPr name="Freeform 5" id="5"/>
            <p:cNvSpPr/>
            <p:nvPr/>
          </p:nvSpPr>
          <p:spPr>
            <a:xfrm flipH="false" flipV="false" rot="0">
              <a:off x="0" y="0"/>
              <a:ext cx="3740169" cy="2070609"/>
            </a:xfrm>
            <a:custGeom>
              <a:avLst/>
              <a:gdLst/>
              <a:ahLst/>
              <a:cxnLst/>
              <a:rect r="r" b="b" t="t" l="l"/>
              <a:pathLst>
                <a:path h="2070609" w="3740169">
                  <a:moveTo>
                    <a:pt x="0" y="0"/>
                  </a:moveTo>
                  <a:lnTo>
                    <a:pt x="3740169" y="0"/>
                  </a:lnTo>
                  <a:lnTo>
                    <a:pt x="3740169" y="2070609"/>
                  </a:lnTo>
                  <a:lnTo>
                    <a:pt x="0" y="2070609"/>
                  </a:lnTo>
                  <a:close/>
                </a:path>
              </a:pathLst>
            </a:custGeom>
            <a:solidFill>
              <a:srgbClr val="000000">
                <a:alpha val="24706"/>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485945" y="2007548"/>
            <a:ext cx="12833246" cy="8809297"/>
          </a:xfrm>
          <a:prstGeom prst="rect">
            <a:avLst/>
          </a:prstGeom>
        </p:spPr>
        <p:txBody>
          <a:bodyPr anchor="t" rtlCol="false" tIns="0" lIns="0" bIns="0" rIns="0">
            <a:spAutoFit/>
          </a:bodyPr>
          <a:lstStyle/>
          <a:p>
            <a:pPr>
              <a:lnSpc>
                <a:spcPts val="4967"/>
              </a:lnSpc>
            </a:pPr>
            <a:r>
              <a:rPr lang="en-US" sz="3821">
                <a:solidFill>
                  <a:srgbClr val="3EDAD8"/>
                </a:solidFill>
                <a:latin typeface="IBM Plex Sans"/>
              </a:rPr>
              <a:t>Các Yêu cầu phần mềm (Software Requirements) là một đặc điểm kỹ thuật về những gì mà phần mềm nên được thực hiện. Chúng là những mô tả về cách thức hoạt động, hay một thuộc tính của hệ thống.</a:t>
            </a:r>
          </a:p>
          <a:p>
            <a:pPr>
              <a:lnSpc>
                <a:spcPts val="4967"/>
              </a:lnSpc>
            </a:pPr>
            <a:r>
              <a:rPr lang="en-US" sz="3821">
                <a:solidFill>
                  <a:srgbClr val="3EDAD8"/>
                </a:solidFill>
                <a:latin typeface="IBM Plex Sans"/>
              </a:rPr>
              <a:t>Kỹ thuật yêu cầu là một cách tiếp cận theo hướng quy trình, theo đúng trình tự các bước được xác định trước để có tài liệu yêu cầu và duy trì các yêu cầu phần mềm trong suốt vòng đời phát triển phần mềm. </a:t>
            </a:r>
          </a:p>
          <a:p>
            <a:pPr>
              <a:lnSpc>
                <a:spcPts val="4967"/>
              </a:lnSpc>
            </a:pPr>
            <a:r>
              <a:rPr lang="en-US" sz="3821">
                <a:solidFill>
                  <a:srgbClr val="3EDAD8"/>
                </a:solidFill>
                <a:latin typeface="IBM Plex Sans"/>
              </a:rPr>
              <a:t>- Kỹ thuật yêu cầu phần mềm được tạo thành từ hai quy trình chính: phát triển yêu cầu (Requirements Development) và quản lý yêu cầu (Requirements Management)</a:t>
            </a:r>
          </a:p>
          <a:p>
            <a:pPr>
              <a:lnSpc>
                <a:spcPts val="4967"/>
              </a:lnSpc>
            </a:pPr>
          </a:p>
          <a:p>
            <a:pPr marL="0" indent="0" lvl="0">
              <a:lnSpc>
                <a:spcPts val="4967"/>
              </a:lnSpc>
            </a:pPr>
          </a:p>
        </p:txBody>
      </p:sp>
      <p:sp>
        <p:nvSpPr>
          <p:cNvPr name="TextBox 8" id="8"/>
          <p:cNvSpPr txBox="true"/>
          <p:nvPr/>
        </p:nvSpPr>
        <p:spPr>
          <a:xfrm rot="0">
            <a:off x="727455" y="523875"/>
            <a:ext cx="16821804" cy="1152437"/>
          </a:xfrm>
          <a:prstGeom prst="rect">
            <a:avLst/>
          </a:prstGeom>
        </p:spPr>
        <p:txBody>
          <a:bodyPr anchor="t" rtlCol="false" tIns="0" lIns="0" bIns="0" rIns="0">
            <a:spAutoFit/>
          </a:bodyPr>
          <a:lstStyle/>
          <a:p>
            <a:pPr>
              <a:lnSpc>
                <a:spcPts val="9165"/>
              </a:lnSpc>
            </a:pPr>
            <a:r>
              <a:rPr lang="en-US" sz="7638">
                <a:solidFill>
                  <a:srgbClr val="FFFFFF"/>
                </a:solidFill>
                <a:latin typeface="IBM Plex Sans"/>
              </a:rPr>
              <a:t>3.1. Kỹ thuật yêu cầu phần mềm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grpSp>
        <p:nvGrpSpPr>
          <p:cNvPr name="Group 2" id="2"/>
          <p:cNvGrpSpPr/>
          <p:nvPr/>
        </p:nvGrpSpPr>
        <p:grpSpPr>
          <a:xfrm rot="0">
            <a:off x="1028700" y="9258300"/>
            <a:ext cx="560096" cy="1028700"/>
            <a:chOff x="0" y="0"/>
            <a:chExt cx="189465" cy="347980"/>
          </a:xfrm>
        </p:grpSpPr>
        <p:sp>
          <p:nvSpPr>
            <p:cNvPr name="Freeform 3" id="3"/>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4" id="4"/>
          <p:cNvGrpSpPr/>
          <p:nvPr/>
        </p:nvGrpSpPr>
        <p:grpSpPr>
          <a:xfrm rot="0">
            <a:off x="2026417" y="9772650"/>
            <a:ext cx="560096" cy="1028700"/>
            <a:chOff x="0" y="0"/>
            <a:chExt cx="189465" cy="347980"/>
          </a:xfrm>
        </p:grpSpPr>
        <p:sp>
          <p:nvSpPr>
            <p:cNvPr name="Freeform 5" id="5"/>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
        <p:nvSpPr>
          <p:cNvPr name="AutoShape 6" id="6"/>
          <p:cNvSpPr/>
          <p:nvPr/>
        </p:nvSpPr>
        <p:spPr>
          <a:xfrm>
            <a:off x="8421515" y="5138738"/>
            <a:ext cx="6435809" cy="0"/>
          </a:xfrm>
          <a:prstGeom prst="line">
            <a:avLst/>
          </a:prstGeom>
          <a:ln cap="flat" w="9525">
            <a:solidFill>
              <a:srgbClr val="B4B4B4"/>
            </a:solidFill>
            <a:prstDash val="solid"/>
            <a:headEnd type="none" len="sm" w="sm"/>
            <a:tailEnd type="none" len="sm" w="sm"/>
          </a:ln>
        </p:spPr>
      </p:sp>
      <p:sp>
        <p:nvSpPr>
          <p:cNvPr name="Freeform 7" id="7"/>
          <p:cNvSpPr/>
          <p:nvPr/>
        </p:nvSpPr>
        <p:spPr>
          <a:xfrm flipH="false" flipV="false" rot="0">
            <a:off x="6356834" y="-9525"/>
            <a:ext cx="11931166" cy="10287000"/>
          </a:xfrm>
          <a:custGeom>
            <a:avLst/>
            <a:gdLst/>
            <a:ahLst/>
            <a:cxnLst/>
            <a:rect r="r" b="b" t="t" l="l"/>
            <a:pathLst>
              <a:path h="10287000" w="11931166">
                <a:moveTo>
                  <a:pt x="0" y="0"/>
                </a:moveTo>
                <a:lnTo>
                  <a:pt x="11931166" y="0"/>
                </a:lnTo>
                <a:lnTo>
                  <a:pt x="11931166" y="10287000"/>
                </a:lnTo>
                <a:lnTo>
                  <a:pt x="0" y="10287000"/>
                </a:lnTo>
                <a:lnTo>
                  <a:pt x="0" y="0"/>
                </a:lnTo>
                <a:close/>
              </a:path>
            </a:pathLst>
          </a:custGeom>
          <a:blipFill>
            <a:blip r:embed="rId2">
              <a:alphaModFix amt="53000"/>
            </a:blip>
            <a:stretch>
              <a:fillRect l="-31162" t="0" r="-22800" b="0"/>
            </a:stretch>
          </a:blipFill>
        </p:spPr>
      </p:sp>
      <p:grpSp>
        <p:nvGrpSpPr>
          <p:cNvPr name="Group 8" id="8"/>
          <p:cNvGrpSpPr/>
          <p:nvPr/>
        </p:nvGrpSpPr>
        <p:grpSpPr>
          <a:xfrm rot="0">
            <a:off x="7557441" y="1478514"/>
            <a:ext cx="7524220" cy="3086100"/>
            <a:chOff x="0" y="0"/>
            <a:chExt cx="1981688" cy="812800"/>
          </a:xfrm>
        </p:grpSpPr>
        <p:sp>
          <p:nvSpPr>
            <p:cNvPr name="Freeform 9" id="9"/>
            <p:cNvSpPr/>
            <p:nvPr/>
          </p:nvSpPr>
          <p:spPr>
            <a:xfrm flipH="false" flipV="false" rot="0">
              <a:off x="0" y="0"/>
              <a:ext cx="1981688" cy="812800"/>
            </a:xfrm>
            <a:custGeom>
              <a:avLst/>
              <a:gdLst/>
              <a:ahLst/>
              <a:cxnLst/>
              <a:rect r="r" b="b" t="t" l="l"/>
              <a:pathLst>
                <a:path h="812800" w="1981688">
                  <a:moveTo>
                    <a:pt x="0" y="0"/>
                  </a:moveTo>
                  <a:lnTo>
                    <a:pt x="1981688" y="0"/>
                  </a:lnTo>
                  <a:lnTo>
                    <a:pt x="1981688" y="812800"/>
                  </a:lnTo>
                  <a:lnTo>
                    <a:pt x="0" y="812800"/>
                  </a:lnTo>
                  <a:close/>
                </a:path>
              </a:pathLst>
            </a:custGeom>
            <a:solidFill>
              <a:srgbClr val="13538A">
                <a:alpha val="55686"/>
              </a:srgbClr>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7557441" y="5749704"/>
            <a:ext cx="7524220" cy="3086100"/>
            <a:chOff x="0" y="0"/>
            <a:chExt cx="1981688" cy="812800"/>
          </a:xfrm>
        </p:grpSpPr>
        <p:sp>
          <p:nvSpPr>
            <p:cNvPr name="Freeform 12" id="12"/>
            <p:cNvSpPr/>
            <p:nvPr/>
          </p:nvSpPr>
          <p:spPr>
            <a:xfrm flipH="false" flipV="false" rot="0">
              <a:off x="0" y="0"/>
              <a:ext cx="1981688" cy="812800"/>
            </a:xfrm>
            <a:custGeom>
              <a:avLst/>
              <a:gdLst/>
              <a:ahLst/>
              <a:cxnLst/>
              <a:rect r="r" b="b" t="t" l="l"/>
              <a:pathLst>
                <a:path h="812800" w="1981688">
                  <a:moveTo>
                    <a:pt x="0" y="0"/>
                  </a:moveTo>
                  <a:lnTo>
                    <a:pt x="1981688" y="0"/>
                  </a:lnTo>
                  <a:lnTo>
                    <a:pt x="1981688" y="812800"/>
                  </a:lnTo>
                  <a:lnTo>
                    <a:pt x="0" y="812800"/>
                  </a:lnTo>
                  <a:close/>
                </a:path>
              </a:pathLst>
            </a:custGeom>
            <a:solidFill>
              <a:srgbClr val="13538A">
                <a:alpha val="55686"/>
              </a:srgbClr>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7865967" y="5895975"/>
            <a:ext cx="8912900" cy="2939375"/>
          </a:xfrm>
          <a:prstGeom prst="rect">
            <a:avLst/>
          </a:prstGeom>
        </p:spPr>
        <p:txBody>
          <a:bodyPr anchor="t" rtlCol="false" tIns="0" lIns="0" bIns="0" rIns="0">
            <a:spAutoFit/>
          </a:bodyPr>
          <a:lstStyle/>
          <a:p>
            <a:pPr algn="just">
              <a:lnSpc>
                <a:spcPts val="11805"/>
              </a:lnSpc>
            </a:pPr>
            <a:r>
              <a:rPr lang="en-US" sz="8432">
                <a:solidFill>
                  <a:srgbClr val="3EDAD8"/>
                </a:solidFill>
                <a:latin typeface="IBM Plex Sans Bold"/>
              </a:rPr>
              <a:t>Các yêu cầu </a:t>
            </a:r>
          </a:p>
          <a:p>
            <a:pPr algn="just">
              <a:lnSpc>
                <a:spcPts val="11805"/>
              </a:lnSpc>
              <a:spcBef>
                <a:spcPct val="0"/>
              </a:spcBef>
            </a:pPr>
            <a:r>
              <a:rPr lang="en-US" sz="8432">
                <a:solidFill>
                  <a:srgbClr val="3EDAD8"/>
                </a:solidFill>
                <a:latin typeface="IBM Plex Sans Bold"/>
              </a:rPr>
              <a:t>phi chức năng</a:t>
            </a:r>
          </a:p>
        </p:txBody>
      </p:sp>
      <p:sp>
        <p:nvSpPr>
          <p:cNvPr name="TextBox 15" id="15"/>
          <p:cNvSpPr txBox="true"/>
          <p:nvPr/>
        </p:nvSpPr>
        <p:spPr>
          <a:xfrm rot="0">
            <a:off x="8421515" y="1316589"/>
            <a:ext cx="12559727" cy="2902986"/>
          </a:xfrm>
          <a:prstGeom prst="rect">
            <a:avLst/>
          </a:prstGeom>
        </p:spPr>
        <p:txBody>
          <a:bodyPr anchor="t" rtlCol="false" tIns="0" lIns="0" bIns="0" rIns="0">
            <a:spAutoFit/>
          </a:bodyPr>
          <a:lstStyle/>
          <a:p>
            <a:pPr algn="just">
              <a:lnSpc>
                <a:spcPts val="11665"/>
              </a:lnSpc>
            </a:pPr>
            <a:r>
              <a:rPr lang="en-US" sz="8332">
                <a:solidFill>
                  <a:srgbClr val="3EDAD8"/>
                </a:solidFill>
                <a:latin typeface="IBM Plex Sans Bold"/>
              </a:rPr>
              <a:t>Các yêu cầu</a:t>
            </a:r>
          </a:p>
          <a:p>
            <a:pPr algn="just">
              <a:lnSpc>
                <a:spcPts val="11665"/>
              </a:lnSpc>
              <a:spcBef>
                <a:spcPct val="0"/>
              </a:spcBef>
            </a:pPr>
            <a:r>
              <a:rPr lang="en-US" sz="8332">
                <a:solidFill>
                  <a:srgbClr val="3EDAD8"/>
                </a:solidFill>
                <a:latin typeface="IBM Plex Sans Bold"/>
              </a:rPr>
              <a:t> chức năng</a:t>
            </a:r>
          </a:p>
        </p:txBody>
      </p:sp>
      <p:sp>
        <p:nvSpPr>
          <p:cNvPr name="TextBox 16" id="16"/>
          <p:cNvSpPr txBox="true"/>
          <p:nvPr/>
        </p:nvSpPr>
        <p:spPr>
          <a:xfrm rot="0">
            <a:off x="1308748" y="1133475"/>
            <a:ext cx="6248693" cy="7702329"/>
          </a:xfrm>
          <a:prstGeom prst="rect">
            <a:avLst/>
          </a:prstGeom>
        </p:spPr>
        <p:txBody>
          <a:bodyPr anchor="t" rtlCol="false" tIns="0" lIns="0" bIns="0" rIns="0">
            <a:spAutoFit/>
          </a:bodyPr>
          <a:lstStyle/>
          <a:p>
            <a:pPr>
              <a:lnSpc>
                <a:spcPts val="12100"/>
              </a:lnSpc>
            </a:pPr>
            <a:r>
              <a:rPr lang="en-US" sz="11000">
                <a:solidFill>
                  <a:srgbClr val="FFFFFF"/>
                </a:solidFill>
                <a:latin typeface="IBM Plex Sans"/>
              </a:rPr>
              <a:t>3.</a:t>
            </a:r>
            <a:r>
              <a:rPr lang="en-US" sz="11000">
                <a:solidFill>
                  <a:srgbClr val="FFFFFF"/>
                </a:solidFill>
                <a:latin typeface="IBM Plex Sans"/>
              </a:rPr>
              <a:t>2</a:t>
            </a:r>
          </a:p>
          <a:p>
            <a:pPr>
              <a:lnSpc>
                <a:spcPts val="12100"/>
              </a:lnSpc>
            </a:pPr>
            <a:r>
              <a:rPr lang="en-US" sz="11000">
                <a:solidFill>
                  <a:srgbClr val="FFFFFF"/>
                </a:solidFill>
                <a:latin typeface="IBM Plex Sans"/>
              </a:rPr>
              <a:t>Đặc tả yêu cầu phần mềm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Freeform 3" id="3"/>
          <p:cNvSpPr/>
          <p:nvPr/>
        </p:nvSpPr>
        <p:spPr>
          <a:xfrm flipH="false" flipV="false" rot="0">
            <a:off x="7598390" y="0"/>
            <a:ext cx="10689610" cy="10287000"/>
          </a:xfrm>
          <a:custGeom>
            <a:avLst/>
            <a:gdLst/>
            <a:ahLst/>
            <a:cxnLst/>
            <a:rect r="r" b="b" t="t" l="l"/>
            <a:pathLst>
              <a:path h="10287000" w="10689610">
                <a:moveTo>
                  <a:pt x="0" y="0"/>
                </a:moveTo>
                <a:lnTo>
                  <a:pt x="10689610" y="0"/>
                </a:lnTo>
                <a:lnTo>
                  <a:pt x="10689610" y="10287000"/>
                </a:lnTo>
                <a:lnTo>
                  <a:pt x="0" y="10287000"/>
                </a:lnTo>
                <a:lnTo>
                  <a:pt x="0" y="0"/>
                </a:lnTo>
                <a:close/>
              </a:path>
            </a:pathLst>
          </a:custGeom>
          <a:blipFill>
            <a:blip r:embed="rId3"/>
            <a:stretch>
              <a:fillRect l="-741" t="-757" r="0" b="-1139"/>
            </a:stretch>
          </a:blipFill>
        </p:spPr>
      </p:sp>
      <p:sp>
        <p:nvSpPr>
          <p:cNvPr name="TextBox 4" id="4"/>
          <p:cNvSpPr txBox="true"/>
          <p:nvPr/>
        </p:nvSpPr>
        <p:spPr>
          <a:xfrm rot="0">
            <a:off x="1403149" y="2935169"/>
            <a:ext cx="3375550" cy="4426187"/>
          </a:xfrm>
          <a:prstGeom prst="rect">
            <a:avLst/>
          </a:prstGeom>
        </p:spPr>
        <p:txBody>
          <a:bodyPr anchor="t" rtlCol="false" tIns="0" lIns="0" bIns="0" rIns="0">
            <a:spAutoFit/>
          </a:bodyPr>
          <a:lstStyle/>
          <a:p>
            <a:pPr>
              <a:lnSpc>
                <a:spcPts val="8793"/>
              </a:lnSpc>
            </a:pPr>
            <a:r>
              <a:rPr lang="en-US" sz="7327">
                <a:solidFill>
                  <a:srgbClr val="FFFFFF"/>
                </a:solidFill>
                <a:latin typeface="IBM Plex Sans"/>
              </a:rPr>
              <a:t>3.2.1. Yêu cầu chức năng</a:t>
            </a:r>
          </a:p>
        </p:txBody>
      </p:sp>
      <p:grpSp>
        <p:nvGrpSpPr>
          <p:cNvPr name="Group 5" id="5"/>
          <p:cNvGrpSpPr/>
          <p:nvPr/>
        </p:nvGrpSpPr>
        <p:grpSpPr>
          <a:xfrm rot="0">
            <a:off x="843053" y="9258300"/>
            <a:ext cx="560096" cy="1028700"/>
            <a:chOff x="0" y="0"/>
            <a:chExt cx="189465" cy="347980"/>
          </a:xfrm>
        </p:grpSpPr>
        <p:sp>
          <p:nvSpPr>
            <p:cNvPr name="Freeform 6" id="6"/>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7" id="7"/>
          <p:cNvGrpSpPr/>
          <p:nvPr/>
        </p:nvGrpSpPr>
        <p:grpSpPr>
          <a:xfrm rot="0">
            <a:off x="1840770" y="9772650"/>
            <a:ext cx="560096" cy="1028700"/>
            <a:chOff x="0" y="0"/>
            <a:chExt cx="189465" cy="347980"/>
          </a:xfrm>
        </p:grpSpPr>
        <p:sp>
          <p:nvSpPr>
            <p:cNvPr name="Freeform 8" id="8"/>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TextBox 3" id="3"/>
          <p:cNvSpPr txBox="true"/>
          <p:nvPr/>
        </p:nvSpPr>
        <p:spPr>
          <a:xfrm rot="0">
            <a:off x="2069212" y="2258502"/>
            <a:ext cx="3375550" cy="5535115"/>
          </a:xfrm>
          <a:prstGeom prst="rect">
            <a:avLst/>
          </a:prstGeom>
        </p:spPr>
        <p:txBody>
          <a:bodyPr anchor="t" rtlCol="false" tIns="0" lIns="0" bIns="0" rIns="0">
            <a:spAutoFit/>
          </a:bodyPr>
          <a:lstStyle/>
          <a:p>
            <a:pPr>
              <a:lnSpc>
                <a:spcPts val="8793"/>
              </a:lnSpc>
            </a:pPr>
            <a:r>
              <a:rPr lang="en-US" sz="7327">
                <a:solidFill>
                  <a:srgbClr val="FFFFFF"/>
                </a:solidFill>
                <a:latin typeface="IBM Plex Sans"/>
              </a:rPr>
              <a:t>3.2.2. Yêu cầu  phi chức năng</a:t>
            </a:r>
          </a:p>
        </p:txBody>
      </p:sp>
      <p:grpSp>
        <p:nvGrpSpPr>
          <p:cNvPr name="Group 4" id="4"/>
          <p:cNvGrpSpPr/>
          <p:nvPr/>
        </p:nvGrpSpPr>
        <p:grpSpPr>
          <a:xfrm rot="0">
            <a:off x="6903765" y="5021297"/>
            <a:ext cx="9760482" cy="3086100"/>
            <a:chOff x="0" y="0"/>
            <a:chExt cx="2570662" cy="812800"/>
          </a:xfrm>
        </p:grpSpPr>
        <p:sp>
          <p:nvSpPr>
            <p:cNvPr name="Freeform 5" id="5"/>
            <p:cNvSpPr/>
            <p:nvPr/>
          </p:nvSpPr>
          <p:spPr>
            <a:xfrm flipH="false" flipV="false" rot="0">
              <a:off x="0" y="0"/>
              <a:ext cx="2570662" cy="812800"/>
            </a:xfrm>
            <a:custGeom>
              <a:avLst/>
              <a:gdLst/>
              <a:ahLst/>
              <a:cxnLst/>
              <a:rect r="r" b="b" t="t" l="l"/>
              <a:pathLst>
                <a:path h="812800" w="2570662">
                  <a:moveTo>
                    <a:pt x="0" y="0"/>
                  </a:moveTo>
                  <a:lnTo>
                    <a:pt x="2570662" y="0"/>
                  </a:lnTo>
                  <a:lnTo>
                    <a:pt x="2570662" y="812800"/>
                  </a:lnTo>
                  <a:lnTo>
                    <a:pt x="0" y="812800"/>
                  </a:lnTo>
                  <a:close/>
                </a:path>
              </a:pathLst>
            </a:custGeom>
            <a:solidFill>
              <a:srgbClr val="324998">
                <a:alpha val="55686"/>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7182970" y="4916522"/>
            <a:ext cx="8912900" cy="1961917"/>
          </a:xfrm>
          <a:prstGeom prst="rect">
            <a:avLst/>
          </a:prstGeom>
        </p:spPr>
        <p:txBody>
          <a:bodyPr anchor="t" rtlCol="false" tIns="0" lIns="0" bIns="0" rIns="0">
            <a:spAutoFit/>
          </a:bodyPr>
          <a:lstStyle/>
          <a:p>
            <a:pPr algn="just">
              <a:lnSpc>
                <a:spcPts val="7885"/>
              </a:lnSpc>
              <a:spcBef>
                <a:spcPct val="0"/>
              </a:spcBef>
            </a:pPr>
            <a:r>
              <a:rPr lang="en-US" sz="5632">
                <a:solidFill>
                  <a:srgbClr val="3EDAD8"/>
                </a:solidFill>
                <a:latin typeface="IBM Plex Sans"/>
              </a:rPr>
              <a:t> Tính bảo mật và các ràng buộc</a:t>
            </a:r>
          </a:p>
        </p:txBody>
      </p:sp>
      <p:grpSp>
        <p:nvGrpSpPr>
          <p:cNvPr name="Group 8" id="8"/>
          <p:cNvGrpSpPr/>
          <p:nvPr/>
        </p:nvGrpSpPr>
        <p:grpSpPr>
          <a:xfrm rot="0">
            <a:off x="6903765" y="1478514"/>
            <a:ext cx="9760482" cy="3086100"/>
            <a:chOff x="0" y="0"/>
            <a:chExt cx="2570662" cy="812800"/>
          </a:xfrm>
        </p:grpSpPr>
        <p:sp>
          <p:nvSpPr>
            <p:cNvPr name="Freeform 9" id="9"/>
            <p:cNvSpPr/>
            <p:nvPr/>
          </p:nvSpPr>
          <p:spPr>
            <a:xfrm flipH="false" flipV="false" rot="0">
              <a:off x="0" y="0"/>
              <a:ext cx="2570662" cy="812800"/>
            </a:xfrm>
            <a:custGeom>
              <a:avLst/>
              <a:gdLst/>
              <a:ahLst/>
              <a:cxnLst/>
              <a:rect r="r" b="b" t="t" l="l"/>
              <a:pathLst>
                <a:path h="812800" w="2570662">
                  <a:moveTo>
                    <a:pt x="0" y="0"/>
                  </a:moveTo>
                  <a:lnTo>
                    <a:pt x="2570662" y="0"/>
                  </a:lnTo>
                  <a:lnTo>
                    <a:pt x="2570662" y="812800"/>
                  </a:lnTo>
                  <a:lnTo>
                    <a:pt x="0" y="812800"/>
                  </a:lnTo>
                  <a:close/>
                </a:path>
              </a:pathLst>
            </a:custGeom>
            <a:solidFill>
              <a:srgbClr val="324998">
                <a:alpha val="55686"/>
              </a:srgbClr>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7182970" y="2681093"/>
            <a:ext cx="12559727" cy="945302"/>
          </a:xfrm>
          <a:prstGeom prst="rect">
            <a:avLst/>
          </a:prstGeom>
        </p:spPr>
        <p:txBody>
          <a:bodyPr anchor="t" rtlCol="false" tIns="0" lIns="0" bIns="0" rIns="0">
            <a:spAutoFit/>
          </a:bodyPr>
          <a:lstStyle/>
          <a:p>
            <a:pPr algn="just">
              <a:lnSpc>
                <a:spcPts val="7746"/>
              </a:lnSpc>
              <a:spcBef>
                <a:spcPct val="0"/>
              </a:spcBef>
            </a:pPr>
            <a:r>
              <a:rPr lang="en-US" sz="5532">
                <a:solidFill>
                  <a:srgbClr val="3EDAD8"/>
                </a:solidFill>
                <a:latin typeface="IBM Plex Sans"/>
              </a:rPr>
              <a:t>Giao diện người dùng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Freeform 2" id="2"/>
          <p:cNvSpPr/>
          <p:nvPr/>
        </p:nvSpPr>
        <p:spPr>
          <a:xfrm flipH="false" flipV="false" rot="0">
            <a:off x="0" y="40117"/>
            <a:ext cx="22378891" cy="10206766"/>
          </a:xfrm>
          <a:custGeom>
            <a:avLst/>
            <a:gdLst/>
            <a:ahLst/>
            <a:cxnLst/>
            <a:rect r="r" b="b" t="t" l="l"/>
            <a:pathLst>
              <a:path h="10206766" w="22378891">
                <a:moveTo>
                  <a:pt x="0" y="0"/>
                </a:moveTo>
                <a:lnTo>
                  <a:pt x="22378891" y="0"/>
                </a:lnTo>
                <a:lnTo>
                  <a:pt x="22378891" y="10206766"/>
                </a:lnTo>
                <a:lnTo>
                  <a:pt x="0" y="10206766"/>
                </a:lnTo>
                <a:lnTo>
                  <a:pt x="0" y="0"/>
                </a:lnTo>
                <a:close/>
              </a:path>
            </a:pathLst>
          </a:custGeom>
          <a:blipFill>
            <a:blip r:embed="rId2">
              <a:alphaModFix amt="50000"/>
            </a:blip>
            <a:stretch>
              <a:fillRect l="0" t="-8877" r="-2624" b="-8877"/>
            </a:stretch>
          </a:blipFill>
        </p:spPr>
      </p:sp>
      <p:sp>
        <p:nvSpPr>
          <p:cNvPr name="AutoShape 3" id="3"/>
          <p:cNvSpPr/>
          <p:nvPr/>
        </p:nvSpPr>
        <p:spPr>
          <a:xfrm>
            <a:off x="-9112378" y="2812249"/>
            <a:ext cx="31971424" cy="0"/>
          </a:xfrm>
          <a:prstGeom prst="line">
            <a:avLst/>
          </a:prstGeom>
          <a:ln cap="rnd" w="28575">
            <a:solidFill>
              <a:srgbClr val="B4B4B4"/>
            </a:solidFill>
            <a:prstDash val="solid"/>
            <a:headEnd type="none" len="sm" w="sm"/>
            <a:tailEnd type="none" len="sm" w="sm"/>
          </a:ln>
        </p:spPr>
      </p:sp>
      <p:grpSp>
        <p:nvGrpSpPr>
          <p:cNvPr name="Group 4" id="4"/>
          <p:cNvGrpSpPr/>
          <p:nvPr/>
        </p:nvGrpSpPr>
        <p:grpSpPr>
          <a:xfrm rot="-5400000">
            <a:off x="226075" y="2486266"/>
            <a:ext cx="532550" cy="574209"/>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grpSp>
        <p:nvGrpSpPr>
          <p:cNvPr name="Group 6" id="6"/>
          <p:cNvGrpSpPr/>
          <p:nvPr/>
        </p:nvGrpSpPr>
        <p:grpSpPr>
          <a:xfrm rot="-5400000">
            <a:off x="4722656" y="2486266"/>
            <a:ext cx="532550" cy="574209"/>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grpSp>
        <p:nvGrpSpPr>
          <p:cNvPr name="Group 8" id="8"/>
          <p:cNvGrpSpPr/>
          <p:nvPr/>
        </p:nvGrpSpPr>
        <p:grpSpPr>
          <a:xfrm rot="-5400000">
            <a:off x="9685995" y="2539432"/>
            <a:ext cx="532550" cy="574209"/>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sp>
        <p:nvSpPr>
          <p:cNvPr name="TextBox 10" id="10"/>
          <p:cNvSpPr txBox="true"/>
          <p:nvPr/>
        </p:nvSpPr>
        <p:spPr>
          <a:xfrm rot="0">
            <a:off x="9665166" y="3654787"/>
            <a:ext cx="3516963" cy="5092234"/>
          </a:xfrm>
          <a:prstGeom prst="rect">
            <a:avLst/>
          </a:prstGeom>
        </p:spPr>
        <p:txBody>
          <a:bodyPr anchor="t" rtlCol="false" tIns="0" lIns="0" bIns="0" rIns="0">
            <a:spAutoFit/>
          </a:bodyPr>
          <a:lstStyle/>
          <a:p>
            <a:pPr>
              <a:lnSpc>
                <a:spcPts val="5081"/>
              </a:lnSpc>
            </a:pPr>
            <a:r>
              <a:rPr lang="en-US" sz="3908">
                <a:solidFill>
                  <a:srgbClr val="FFFFFF"/>
                </a:solidFill>
                <a:latin typeface="IBM Plex Sans"/>
              </a:rPr>
              <a:t>Tốc độ tải trang: Tối ưu hóa tải trang nhanh bằng cách nén và tối ưu hóa hình ảnh và tài liệu.</a:t>
            </a:r>
          </a:p>
          <a:p>
            <a:pPr>
              <a:lnSpc>
                <a:spcPts val="5081"/>
              </a:lnSpc>
            </a:pPr>
          </a:p>
        </p:txBody>
      </p:sp>
      <p:sp>
        <p:nvSpPr>
          <p:cNvPr name="TextBox 11" id="11"/>
          <p:cNvSpPr txBox="true"/>
          <p:nvPr/>
        </p:nvSpPr>
        <p:spPr>
          <a:xfrm rot="0">
            <a:off x="282194" y="3654787"/>
            <a:ext cx="3898290" cy="3813909"/>
          </a:xfrm>
          <a:prstGeom prst="rect">
            <a:avLst/>
          </a:prstGeom>
        </p:spPr>
        <p:txBody>
          <a:bodyPr anchor="t" rtlCol="false" tIns="0" lIns="0" bIns="0" rIns="0">
            <a:spAutoFit/>
          </a:bodyPr>
          <a:lstStyle/>
          <a:p>
            <a:pPr>
              <a:lnSpc>
                <a:spcPts val="5081"/>
              </a:lnSpc>
            </a:pPr>
            <a:r>
              <a:rPr lang="en-US" sz="3908">
                <a:solidFill>
                  <a:srgbClr val="FFFFFF"/>
                </a:solidFill>
                <a:latin typeface="IBM Plex Sans"/>
              </a:rPr>
              <a:t>Tính trực quan: Giao diện người dùng hấp dẫn, dễ sử dụng và trực quan.</a:t>
            </a:r>
          </a:p>
          <a:p>
            <a:pPr>
              <a:lnSpc>
                <a:spcPts val="5081"/>
              </a:lnSpc>
            </a:pPr>
          </a:p>
        </p:txBody>
      </p:sp>
      <p:sp>
        <p:nvSpPr>
          <p:cNvPr name="TextBox 12" id="12"/>
          <p:cNvSpPr txBox="true"/>
          <p:nvPr/>
        </p:nvSpPr>
        <p:spPr>
          <a:xfrm rot="0">
            <a:off x="4701827" y="3654787"/>
            <a:ext cx="3867964" cy="4453071"/>
          </a:xfrm>
          <a:prstGeom prst="rect">
            <a:avLst/>
          </a:prstGeom>
        </p:spPr>
        <p:txBody>
          <a:bodyPr anchor="t" rtlCol="false" tIns="0" lIns="0" bIns="0" rIns="0">
            <a:spAutoFit/>
          </a:bodyPr>
          <a:lstStyle/>
          <a:p>
            <a:pPr>
              <a:lnSpc>
                <a:spcPts val="5081"/>
              </a:lnSpc>
            </a:pPr>
            <a:r>
              <a:rPr lang="en-US" sz="3908">
                <a:solidFill>
                  <a:srgbClr val="FFFFFF"/>
                </a:solidFill>
                <a:latin typeface="IBM Plex Sans"/>
              </a:rPr>
              <a:t>Tương thích đa nền tảng: Giao diện tối ưu hóa cho máy tính, điện thoại di động và máy tính bảng.</a:t>
            </a:r>
          </a:p>
        </p:txBody>
      </p:sp>
      <p:sp>
        <p:nvSpPr>
          <p:cNvPr name="TextBox 13" id="13"/>
          <p:cNvSpPr txBox="true"/>
          <p:nvPr/>
        </p:nvSpPr>
        <p:spPr>
          <a:xfrm rot="0">
            <a:off x="891270" y="1133475"/>
            <a:ext cx="9773465" cy="781716"/>
          </a:xfrm>
          <a:prstGeom prst="rect">
            <a:avLst/>
          </a:prstGeom>
        </p:spPr>
        <p:txBody>
          <a:bodyPr anchor="t" rtlCol="false" tIns="0" lIns="0" bIns="0" rIns="0">
            <a:spAutoFit/>
          </a:bodyPr>
          <a:lstStyle/>
          <a:p>
            <a:pPr algn="l" marL="0" indent="0" lvl="0">
              <a:lnSpc>
                <a:spcPts val="6032"/>
              </a:lnSpc>
            </a:pPr>
            <a:r>
              <a:rPr lang="en-US" sz="5856">
                <a:solidFill>
                  <a:srgbClr val="FFFFFF"/>
                </a:solidFill>
                <a:latin typeface="IBM Plex Sans"/>
              </a:rPr>
              <a:t>3.2.2.1 Giao diện người dùng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117" t="2901" r="13947" b="0"/>
          <a:stretch>
            <a:fillRect/>
          </a:stretch>
        </p:blipFill>
        <p:spPr>
          <a:xfrm flipH="false" flipV="false">
            <a:off x="0" y="0"/>
            <a:ext cx="18288000" cy="10287000"/>
          </a:xfrm>
          <a:prstGeom prst="rect">
            <a:avLst/>
          </a:prstGeom>
        </p:spPr>
      </p:pic>
      <p:sp>
        <p:nvSpPr>
          <p:cNvPr name="AutoShape 3" id="3"/>
          <p:cNvSpPr/>
          <p:nvPr/>
        </p:nvSpPr>
        <p:spPr>
          <a:xfrm>
            <a:off x="-9112378" y="2812249"/>
            <a:ext cx="31971424" cy="0"/>
          </a:xfrm>
          <a:prstGeom prst="line">
            <a:avLst/>
          </a:prstGeom>
          <a:ln cap="rnd" w="28575">
            <a:solidFill>
              <a:srgbClr val="B4B4B4"/>
            </a:solidFill>
            <a:prstDash val="solid"/>
            <a:headEnd type="none" len="sm" w="sm"/>
            <a:tailEnd type="none" len="sm" w="sm"/>
          </a:ln>
        </p:spPr>
      </p:sp>
      <p:grpSp>
        <p:nvGrpSpPr>
          <p:cNvPr name="Group 4" id="4"/>
          <p:cNvGrpSpPr/>
          <p:nvPr/>
        </p:nvGrpSpPr>
        <p:grpSpPr>
          <a:xfrm rot="-5400000">
            <a:off x="762425" y="2388130"/>
            <a:ext cx="532550" cy="574209"/>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grpSp>
        <p:nvGrpSpPr>
          <p:cNvPr name="Group 6" id="6"/>
          <p:cNvGrpSpPr/>
          <p:nvPr/>
        </p:nvGrpSpPr>
        <p:grpSpPr>
          <a:xfrm rot="-5400000">
            <a:off x="6030010" y="2525145"/>
            <a:ext cx="532550" cy="574209"/>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sp>
        <p:nvSpPr>
          <p:cNvPr name="TextBox 8" id="8"/>
          <p:cNvSpPr txBox="true"/>
          <p:nvPr/>
        </p:nvSpPr>
        <p:spPr>
          <a:xfrm rot="0">
            <a:off x="480478" y="3237163"/>
            <a:ext cx="4783686" cy="5731396"/>
          </a:xfrm>
          <a:prstGeom prst="rect">
            <a:avLst/>
          </a:prstGeom>
        </p:spPr>
        <p:txBody>
          <a:bodyPr anchor="t" rtlCol="false" tIns="0" lIns="0" bIns="0" rIns="0">
            <a:spAutoFit/>
          </a:bodyPr>
          <a:lstStyle/>
          <a:p>
            <a:pPr>
              <a:lnSpc>
                <a:spcPts val="5081"/>
              </a:lnSpc>
            </a:pPr>
            <a:r>
              <a:rPr lang="en-US" sz="3908">
                <a:solidFill>
                  <a:srgbClr val="FFFFFF"/>
                </a:solidFill>
                <a:latin typeface="IBM Plex Sans"/>
              </a:rPr>
              <a:t>Bảo mật thông tin người dùng: Hệ thống đảm bảo bảo mật thông tin cá nhân và tài khoản, mã hóa dữ liệu nhạy cảm và ngăn truy cập trái phép.</a:t>
            </a:r>
          </a:p>
          <a:p>
            <a:pPr>
              <a:lnSpc>
                <a:spcPts val="5081"/>
              </a:lnSpc>
            </a:pPr>
          </a:p>
        </p:txBody>
      </p:sp>
      <p:sp>
        <p:nvSpPr>
          <p:cNvPr name="TextBox 9" id="9"/>
          <p:cNvSpPr txBox="true"/>
          <p:nvPr/>
        </p:nvSpPr>
        <p:spPr>
          <a:xfrm rot="0">
            <a:off x="6009180" y="3556744"/>
            <a:ext cx="5656974" cy="5092234"/>
          </a:xfrm>
          <a:prstGeom prst="rect">
            <a:avLst/>
          </a:prstGeom>
        </p:spPr>
        <p:txBody>
          <a:bodyPr anchor="t" rtlCol="false" tIns="0" lIns="0" bIns="0" rIns="0">
            <a:spAutoFit/>
          </a:bodyPr>
          <a:lstStyle/>
          <a:p>
            <a:pPr>
              <a:lnSpc>
                <a:spcPts val="5081"/>
              </a:lnSpc>
            </a:pPr>
            <a:r>
              <a:rPr lang="en-US" sz="3908">
                <a:solidFill>
                  <a:srgbClr val="FFFFFF"/>
                </a:solidFill>
                <a:latin typeface="IBM Plex Sans"/>
              </a:rPr>
              <a:t>Xác thực và phân quyền: Hỗ trợ xác thực người dùng và phân quyền truy cập dựa trên vai trò và quyền hạn, giới hạn truy cập vào tính năng và dữ liệu.</a:t>
            </a:r>
          </a:p>
          <a:p>
            <a:pPr>
              <a:lnSpc>
                <a:spcPts val="5081"/>
              </a:lnSpc>
            </a:pPr>
          </a:p>
        </p:txBody>
      </p:sp>
      <p:sp>
        <p:nvSpPr>
          <p:cNvPr name="TextBox 10" id="10"/>
          <p:cNvSpPr txBox="true"/>
          <p:nvPr/>
        </p:nvSpPr>
        <p:spPr>
          <a:xfrm rot="0">
            <a:off x="377431" y="676700"/>
            <a:ext cx="9773465" cy="1541760"/>
          </a:xfrm>
          <a:prstGeom prst="rect">
            <a:avLst/>
          </a:prstGeom>
        </p:spPr>
        <p:txBody>
          <a:bodyPr anchor="t" rtlCol="false" tIns="0" lIns="0" bIns="0" rIns="0">
            <a:spAutoFit/>
          </a:bodyPr>
          <a:lstStyle/>
          <a:p>
            <a:pPr algn="l" marL="0" indent="0" lvl="0">
              <a:lnSpc>
                <a:spcPts val="6032"/>
              </a:lnSpc>
            </a:pPr>
            <a:r>
              <a:rPr lang="en-US" sz="5856">
                <a:solidFill>
                  <a:srgbClr val="FFFFFF"/>
                </a:solidFill>
                <a:latin typeface="IBM Plex Sans"/>
              </a:rPr>
              <a:t>3.2.2.2. Tính bảo mật và các ràng buộc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7074354" y="3163584"/>
            <a:ext cx="1925477" cy="1925470"/>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1" t="0" r="-51" b="0"/>
              </a:stretch>
            </a:blipFill>
          </p:spPr>
        </p:sp>
      </p:grpSp>
      <p:grpSp>
        <p:nvGrpSpPr>
          <p:cNvPr name="Group 5" id="5"/>
          <p:cNvGrpSpPr>
            <a:grpSpLocks noChangeAspect="true"/>
          </p:cNvGrpSpPr>
          <p:nvPr/>
        </p:nvGrpSpPr>
        <p:grpSpPr>
          <a:xfrm rot="0">
            <a:off x="7074354" y="818471"/>
            <a:ext cx="1925477" cy="192547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25000" r="0" b="-25000"/>
              </a:stretch>
            </a:blipFill>
          </p:spPr>
        </p:sp>
      </p:grpSp>
      <p:grpSp>
        <p:nvGrpSpPr>
          <p:cNvPr name="Group 7" id="7"/>
          <p:cNvGrpSpPr>
            <a:grpSpLocks noChangeAspect="true"/>
          </p:cNvGrpSpPr>
          <p:nvPr/>
        </p:nvGrpSpPr>
        <p:grpSpPr>
          <a:xfrm rot="0">
            <a:off x="7074354" y="5608014"/>
            <a:ext cx="1925477" cy="1925470"/>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666" r="0" b="-16666"/>
              </a:stretch>
            </a:blipFill>
          </p:spPr>
        </p:sp>
      </p:grpSp>
      <p:grpSp>
        <p:nvGrpSpPr>
          <p:cNvPr name="Group 9" id="9"/>
          <p:cNvGrpSpPr>
            <a:grpSpLocks noChangeAspect="true"/>
          </p:cNvGrpSpPr>
          <p:nvPr/>
        </p:nvGrpSpPr>
        <p:grpSpPr>
          <a:xfrm rot="0">
            <a:off x="7074354" y="7952583"/>
            <a:ext cx="1925477" cy="192547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23052" r="0" b="-23052"/>
              </a:stretch>
            </a:blipFill>
          </p:spPr>
        </p:sp>
      </p:grpSp>
      <p:grpSp>
        <p:nvGrpSpPr>
          <p:cNvPr name="Group 11" id="11"/>
          <p:cNvGrpSpPr/>
          <p:nvPr/>
        </p:nvGrpSpPr>
        <p:grpSpPr>
          <a:xfrm rot="0">
            <a:off x="1445150" y="9258300"/>
            <a:ext cx="560096" cy="1028700"/>
            <a:chOff x="0" y="0"/>
            <a:chExt cx="189465" cy="347980"/>
          </a:xfrm>
        </p:grpSpPr>
        <p:sp>
          <p:nvSpPr>
            <p:cNvPr name="Freeform 12" id="12"/>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3" id="13"/>
          <p:cNvGrpSpPr/>
          <p:nvPr/>
        </p:nvGrpSpPr>
        <p:grpSpPr>
          <a:xfrm rot="0">
            <a:off x="237640" y="2687650"/>
            <a:ext cx="6079251" cy="4049413"/>
            <a:chOff x="0" y="0"/>
            <a:chExt cx="1601120" cy="1066512"/>
          </a:xfrm>
        </p:grpSpPr>
        <p:sp>
          <p:nvSpPr>
            <p:cNvPr name="Freeform 14" id="14"/>
            <p:cNvSpPr/>
            <p:nvPr/>
          </p:nvSpPr>
          <p:spPr>
            <a:xfrm flipH="false" flipV="false" rot="0">
              <a:off x="0" y="0"/>
              <a:ext cx="1601120" cy="1066512"/>
            </a:xfrm>
            <a:custGeom>
              <a:avLst/>
              <a:gdLst/>
              <a:ahLst/>
              <a:cxnLst/>
              <a:rect r="r" b="b" t="t" l="l"/>
              <a:pathLst>
                <a:path h="1066512" w="1601120">
                  <a:moveTo>
                    <a:pt x="0" y="0"/>
                  </a:moveTo>
                  <a:lnTo>
                    <a:pt x="1601120" y="0"/>
                  </a:lnTo>
                  <a:lnTo>
                    <a:pt x="1601120" y="1066512"/>
                  </a:lnTo>
                  <a:lnTo>
                    <a:pt x="0" y="1066512"/>
                  </a:lnTo>
                  <a:close/>
                </a:path>
              </a:pathLst>
            </a:custGeom>
            <a:solidFill>
              <a:srgbClr val="13538A">
                <a:alpha val="40000"/>
              </a:srgbClr>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9497383" y="4214804"/>
            <a:ext cx="5457078" cy="497553"/>
          </a:xfrm>
          <a:prstGeom prst="rect">
            <a:avLst/>
          </a:prstGeom>
        </p:spPr>
        <p:txBody>
          <a:bodyPr anchor="t" rtlCol="false" tIns="0" lIns="0" bIns="0" rIns="0">
            <a:spAutoFit/>
          </a:bodyPr>
          <a:lstStyle/>
          <a:p>
            <a:pPr>
              <a:lnSpc>
                <a:spcPts val="4070"/>
              </a:lnSpc>
              <a:spcBef>
                <a:spcPct val="0"/>
              </a:spcBef>
            </a:pPr>
            <a:r>
              <a:rPr lang="en-US" sz="2907">
                <a:solidFill>
                  <a:srgbClr val="FFFFFF"/>
                </a:solidFill>
                <a:latin typeface="IBM Plex Sans"/>
              </a:rPr>
              <a:t>MSV : </a:t>
            </a:r>
          </a:p>
        </p:txBody>
      </p:sp>
      <p:sp>
        <p:nvSpPr>
          <p:cNvPr name="TextBox 17" id="17"/>
          <p:cNvSpPr txBox="true"/>
          <p:nvPr/>
        </p:nvSpPr>
        <p:spPr>
          <a:xfrm rot="0">
            <a:off x="9429143" y="1888819"/>
            <a:ext cx="5457078" cy="497553"/>
          </a:xfrm>
          <a:prstGeom prst="rect">
            <a:avLst/>
          </a:prstGeom>
        </p:spPr>
        <p:txBody>
          <a:bodyPr anchor="t" rtlCol="false" tIns="0" lIns="0" bIns="0" rIns="0">
            <a:spAutoFit/>
          </a:bodyPr>
          <a:lstStyle/>
          <a:p>
            <a:pPr>
              <a:lnSpc>
                <a:spcPts val="4070"/>
              </a:lnSpc>
              <a:spcBef>
                <a:spcPct val="0"/>
              </a:spcBef>
            </a:pPr>
            <a:r>
              <a:rPr lang="en-US" sz="2907">
                <a:solidFill>
                  <a:srgbClr val="FFFFFF"/>
                </a:solidFill>
                <a:latin typeface="IBM Plex Sans"/>
              </a:rPr>
              <a:t>MSV : 2021605774</a:t>
            </a:r>
          </a:p>
        </p:txBody>
      </p:sp>
      <p:sp>
        <p:nvSpPr>
          <p:cNvPr name="TextBox 18" id="18"/>
          <p:cNvSpPr txBox="true"/>
          <p:nvPr/>
        </p:nvSpPr>
        <p:spPr>
          <a:xfrm rot="0">
            <a:off x="9497383" y="3428560"/>
            <a:ext cx="5457078" cy="621763"/>
          </a:xfrm>
          <a:prstGeom prst="rect">
            <a:avLst/>
          </a:prstGeom>
        </p:spPr>
        <p:txBody>
          <a:bodyPr anchor="t" rtlCol="false" tIns="0" lIns="0" bIns="0" rIns="0">
            <a:spAutoFit/>
          </a:bodyPr>
          <a:lstStyle/>
          <a:p>
            <a:pPr marL="0" indent="0" lvl="0">
              <a:lnSpc>
                <a:spcPts val="5039"/>
              </a:lnSpc>
              <a:spcBef>
                <a:spcPct val="0"/>
              </a:spcBef>
            </a:pPr>
            <a:r>
              <a:rPr lang="en-US" sz="3876">
                <a:solidFill>
                  <a:srgbClr val="FFFFFF"/>
                </a:solidFill>
                <a:latin typeface="IBM Plex Sans Bold"/>
              </a:rPr>
              <a:t>Vũ Thị Thanh</a:t>
            </a:r>
          </a:p>
        </p:txBody>
      </p:sp>
      <p:grpSp>
        <p:nvGrpSpPr>
          <p:cNvPr name="Group 19" id="19"/>
          <p:cNvGrpSpPr/>
          <p:nvPr/>
        </p:nvGrpSpPr>
        <p:grpSpPr>
          <a:xfrm rot="0">
            <a:off x="9497383" y="1028700"/>
            <a:ext cx="5457078" cy="1238663"/>
            <a:chOff x="0" y="0"/>
            <a:chExt cx="7276103" cy="1651550"/>
          </a:xfrm>
        </p:grpSpPr>
        <p:sp>
          <p:nvSpPr>
            <p:cNvPr name="TextBox 20" id="20"/>
            <p:cNvSpPr txBox="true"/>
            <p:nvPr/>
          </p:nvSpPr>
          <p:spPr>
            <a:xfrm rot="0">
              <a:off x="0" y="1009932"/>
              <a:ext cx="7276103" cy="644354"/>
            </a:xfrm>
            <a:prstGeom prst="rect">
              <a:avLst/>
            </a:prstGeom>
          </p:spPr>
          <p:txBody>
            <a:bodyPr anchor="t" rtlCol="false" tIns="0" lIns="0" bIns="0" rIns="0">
              <a:spAutoFit/>
            </a:bodyPr>
            <a:lstStyle/>
            <a:p>
              <a:pPr>
                <a:lnSpc>
                  <a:spcPts val="4070"/>
                </a:lnSpc>
                <a:spcBef>
                  <a:spcPct val="0"/>
                </a:spcBef>
              </a:pPr>
            </a:p>
          </p:txBody>
        </p:sp>
        <p:sp>
          <p:nvSpPr>
            <p:cNvPr name="TextBox 21" id="21"/>
            <p:cNvSpPr txBox="true"/>
            <p:nvPr/>
          </p:nvSpPr>
          <p:spPr>
            <a:xfrm rot="0">
              <a:off x="0" y="-44743"/>
              <a:ext cx="7276103" cy="816317"/>
            </a:xfrm>
            <a:prstGeom prst="rect">
              <a:avLst/>
            </a:prstGeom>
          </p:spPr>
          <p:txBody>
            <a:bodyPr anchor="t" rtlCol="false" tIns="0" lIns="0" bIns="0" rIns="0">
              <a:spAutoFit/>
            </a:bodyPr>
            <a:lstStyle/>
            <a:p>
              <a:pPr marL="0" indent="0" lvl="0">
                <a:lnSpc>
                  <a:spcPts val="5039"/>
                </a:lnSpc>
                <a:spcBef>
                  <a:spcPct val="0"/>
                </a:spcBef>
              </a:pPr>
              <a:r>
                <a:rPr lang="en-US" sz="3876">
                  <a:solidFill>
                    <a:srgbClr val="FFFFFF"/>
                  </a:solidFill>
                  <a:latin typeface="IBM Plex Sans Bold"/>
                </a:rPr>
                <a:t>Trần Thị Thương</a:t>
              </a:r>
            </a:p>
          </p:txBody>
        </p:sp>
      </p:grpSp>
      <p:grpSp>
        <p:nvGrpSpPr>
          <p:cNvPr name="Group 22" id="22"/>
          <p:cNvGrpSpPr/>
          <p:nvPr/>
        </p:nvGrpSpPr>
        <p:grpSpPr>
          <a:xfrm rot="0">
            <a:off x="9497383" y="6018044"/>
            <a:ext cx="5457078" cy="1238663"/>
            <a:chOff x="0" y="0"/>
            <a:chExt cx="7276103" cy="1651550"/>
          </a:xfrm>
        </p:grpSpPr>
        <p:sp>
          <p:nvSpPr>
            <p:cNvPr name="TextBox 23" id="23"/>
            <p:cNvSpPr txBox="true"/>
            <p:nvPr/>
          </p:nvSpPr>
          <p:spPr>
            <a:xfrm rot="0">
              <a:off x="0" y="1009932"/>
              <a:ext cx="7276103" cy="644354"/>
            </a:xfrm>
            <a:prstGeom prst="rect">
              <a:avLst/>
            </a:prstGeom>
          </p:spPr>
          <p:txBody>
            <a:bodyPr anchor="t" rtlCol="false" tIns="0" lIns="0" bIns="0" rIns="0">
              <a:spAutoFit/>
            </a:bodyPr>
            <a:lstStyle/>
            <a:p>
              <a:pPr>
                <a:lnSpc>
                  <a:spcPts val="4070"/>
                </a:lnSpc>
                <a:spcBef>
                  <a:spcPct val="0"/>
                </a:spcBef>
              </a:pPr>
              <a:r>
                <a:rPr lang="en-US" sz="2907">
                  <a:solidFill>
                    <a:srgbClr val="FFFFFF"/>
                  </a:solidFill>
                  <a:latin typeface="IBM Plex Sans"/>
                </a:rPr>
                <a:t>MSV : </a:t>
              </a:r>
            </a:p>
          </p:txBody>
        </p:sp>
        <p:sp>
          <p:nvSpPr>
            <p:cNvPr name="TextBox 24" id="24"/>
            <p:cNvSpPr txBox="true"/>
            <p:nvPr/>
          </p:nvSpPr>
          <p:spPr>
            <a:xfrm rot="0">
              <a:off x="0" y="-44743"/>
              <a:ext cx="7276103" cy="816317"/>
            </a:xfrm>
            <a:prstGeom prst="rect">
              <a:avLst/>
            </a:prstGeom>
          </p:spPr>
          <p:txBody>
            <a:bodyPr anchor="t" rtlCol="false" tIns="0" lIns="0" bIns="0" rIns="0">
              <a:spAutoFit/>
            </a:bodyPr>
            <a:lstStyle/>
            <a:p>
              <a:pPr marL="0" indent="0" lvl="0">
                <a:lnSpc>
                  <a:spcPts val="5039"/>
                </a:lnSpc>
                <a:spcBef>
                  <a:spcPct val="0"/>
                </a:spcBef>
              </a:pPr>
              <a:r>
                <a:rPr lang="en-US" sz="3876">
                  <a:solidFill>
                    <a:srgbClr val="FFFFFF"/>
                  </a:solidFill>
                  <a:latin typeface="IBM Plex Sans Bold"/>
                </a:rPr>
                <a:t>Lê Thị Mai Lan</a:t>
              </a:r>
            </a:p>
          </p:txBody>
        </p:sp>
      </p:grpSp>
      <p:grpSp>
        <p:nvGrpSpPr>
          <p:cNvPr name="Group 25" id="25"/>
          <p:cNvGrpSpPr/>
          <p:nvPr/>
        </p:nvGrpSpPr>
        <p:grpSpPr>
          <a:xfrm rot="0">
            <a:off x="9497383" y="8456857"/>
            <a:ext cx="5388837" cy="1223173"/>
            <a:chOff x="0" y="0"/>
            <a:chExt cx="7185116" cy="1630898"/>
          </a:xfrm>
        </p:grpSpPr>
        <p:sp>
          <p:nvSpPr>
            <p:cNvPr name="TextBox 26" id="26"/>
            <p:cNvSpPr txBox="true"/>
            <p:nvPr/>
          </p:nvSpPr>
          <p:spPr>
            <a:xfrm rot="0">
              <a:off x="0" y="996588"/>
              <a:ext cx="7185116" cy="637011"/>
            </a:xfrm>
            <a:prstGeom prst="rect">
              <a:avLst/>
            </a:prstGeom>
          </p:spPr>
          <p:txBody>
            <a:bodyPr anchor="t" rtlCol="false" tIns="0" lIns="0" bIns="0" rIns="0">
              <a:spAutoFit/>
            </a:bodyPr>
            <a:lstStyle/>
            <a:p>
              <a:pPr>
                <a:lnSpc>
                  <a:spcPts val="4019"/>
                </a:lnSpc>
                <a:spcBef>
                  <a:spcPct val="0"/>
                </a:spcBef>
              </a:pPr>
              <a:r>
                <a:rPr lang="en-US" sz="2871">
                  <a:solidFill>
                    <a:srgbClr val="FFFFFF"/>
                  </a:solidFill>
                  <a:latin typeface="IBM Plex Sans"/>
                </a:rPr>
                <a:t>MSV : </a:t>
              </a:r>
            </a:p>
          </p:txBody>
        </p:sp>
        <p:sp>
          <p:nvSpPr>
            <p:cNvPr name="TextBox 27" id="27"/>
            <p:cNvSpPr txBox="true"/>
            <p:nvPr/>
          </p:nvSpPr>
          <p:spPr>
            <a:xfrm rot="0">
              <a:off x="0" y="-35135"/>
              <a:ext cx="7185116" cy="797061"/>
            </a:xfrm>
            <a:prstGeom prst="rect">
              <a:avLst/>
            </a:prstGeom>
          </p:spPr>
          <p:txBody>
            <a:bodyPr anchor="t" rtlCol="false" tIns="0" lIns="0" bIns="0" rIns="0">
              <a:spAutoFit/>
            </a:bodyPr>
            <a:lstStyle/>
            <a:p>
              <a:pPr marL="0" indent="0" lvl="0">
                <a:lnSpc>
                  <a:spcPts val="4976"/>
                </a:lnSpc>
                <a:spcBef>
                  <a:spcPct val="0"/>
                </a:spcBef>
              </a:pPr>
              <a:r>
                <a:rPr lang="en-US" sz="3828">
                  <a:solidFill>
                    <a:srgbClr val="FFFFFF"/>
                  </a:solidFill>
                  <a:latin typeface="IBM Plex Sans Bold"/>
                </a:rPr>
                <a:t>Nguyễn Thành Lâm</a:t>
              </a:r>
            </a:p>
          </p:txBody>
        </p:sp>
      </p:grpSp>
      <p:sp>
        <p:nvSpPr>
          <p:cNvPr name="TextBox 28" id="28"/>
          <p:cNvSpPr txBox="true"/>
          <p:nvPr/>
        </p:nvSpPr>
        <p:spPr>
          <a:xfrm rot="0">
            <a:off x="949777" y="2739914"/>
            <a:ext cx="6124576" cy="3897461"/>
          </a:xfrm>
          <a:prstGeom prst="rect">
            <a:avLst/>
          </a:prstGeom>
        </p:spPr>
        <p:txBody>
          <a:bodyPr anchor="t" rtlCol="false" tIns="0" lIns="0" bIns="0" rIns="0">
            <a:spAutoFit/>
          </a:bodyPr>
          <a:lstStyle/>
          <a:p>
            <a:pPr marL="0" indent="0" lvl="0">
              <a:lnSpc>
                <a:spcPts val="10440"/>
              </a:lnSpc>
            </a:pPr>
            <a:r>
              <a:rPr lang="en-US" sz="6525">
                <a:solidFill>
                  <a:srgbClr val="3EDAD8"/>
                </a:solidFill>
                <a:latin typeface="IBM Plex Sans Bold"/>
              </a:rPr>
              <a:t>DANH SÁCH THÀNH VIÊN NHÓM 12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TextBox 3" id="3"/>
          <p:cNvSpPr txBox="true"/>
          <p:nvPr/>
        </p:nvSpPr>
        <p:spPr>
          <a:xfrm rot="0">
            <a:off x="3369152" y="2902669"/>
            <a:ext cx="11718123" cy="4081611"/>
          </a:xfrm>
          <a:prstGeom prst="rect">
            <a:avLst/>
          </a:prstGeom>
        </p:spPr>
        <p:txBody>
          <a:bodyPr anchor="t" rtlCol="false" tIns="0" lIns="0" bIns="0" rIns="0">
            <a:spAutoFit/>
          </a:bodyPr>
          <a:lstStyle/>
          <a:p>
            <a:pPr algn="ctr" marL="0" indent="0" lvl="0">
              <a:lnSpc>
                <a:spcPts val="16640"/>
              </a:lnSpc>
            </a:pPr>
            <a:r>
              <a:rPr lang="en-US" sz="10400">
                <a:solidFill>
                  <a:srgbClr val="3EDAD8"/>
                </a:solidFill>
                <a:latin typeface="IBM Plex Sans Bold"/>
              </a:rPr>
              <a:t>Cảm ơn cô và các bạn đã lắng nghe!</a:t>
            </a:r>
          </a:p>
        </p:txBody>
      </p:sp>
      <p:grpSp>
        <p:nvGrpSpPr>
          <p:cNvPr name="Group 4" id="4"/>
          <p:cNvGrpSpPr/>
          <p:nvPr/>
        </p:nvGrpSpPr>
        <p:grpSpPr>
          <a:xfrm rot="0">
            <a:off x="5457953" y="9258300"/>
            <a:ext cx="560096" cy="1028700"/>
            <a:chOff x="0" y="0"/>
            <a:chExt cx="189465" cy="347980"/>
          </a:xfrm>
        </p:grpSpPr>
        <p:sp>
          <p:nvSpPr>
            <p:cNvPr name="Freeform 5" id="5"/>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6" id="6"/>
          <p:cNvGrpSpPr/>
          <p:nvPr/>
        </p:nvGrpSpPr>
        <p:grpSpPr>
          <a:xfrm rot="0">
            <a:off x="10252877" y="9256737"/>
            <a:ext cx="560096" cy="1028700"/>
            <a:chOff x="0" y="0"/>
            <a:chExt cx="189465" cy="347980"/>
          </a:xfrm>
        </p:grpSpPr>
        <p:sp>
          <p:nvSpPr>
            <p:cNvPr name="Freeform 7" id="7"/>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8" id="8"/>
          <p:cNvGrpSpPr/>
          <p:nvPr/>
        </p:nvGrpSpPr>
        <p:grpSpPr>
          <a:xfrm rot="0">
            <a:off x="15344673" y="9255174"/>
            <a:ext cx="560096" cy="1028700"/>
            <a:chOff x="0" y="0"/>
            <a:chExt cx="189465" cy="347980"/>
          </a:xfrm>
        </p:grpSpPr>
        <p:sp>
          <p:nvSpPr>
            <p:cNvPr name="Freeform 9" id="9"/>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0" id="10"/>
          <p:cNvGrpSpPr/>
          <p:nvPr/>
        </p:nvGrpSpPr>
        <p:grpSpPr>
          <a:xfrm rot="0">
            <a:off x="1861300" y="9772650"/>
            <a:ext cx="560096" cy="1028700"/>
            <a:chOff x="0" y="0"/>
            <a:chExt cx="189465" cy="347980"/>
          </a:xfrm>
        </p:grpSpPr>
        <p:sp>
          <p:nvSpPr>
            <p:cNvPr name="Freeform 11" id="11"/>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2" id="12"/>
          <p:cNvGrpSpPr/>
          <p:nvPr/>
        </p:nvGrpSpPr>
        <p:grpSpPr>
          <a:xfrm rot="0">
            <a:off x="6656224" y="9771087"/>
            <a:ext cx="560096" cy="1028700"/>
            <a:chOff x="0" y="0"/>
            <a:chExt cx="189465" cy="347980"/>
          </a:xfrm>
        </p:grpSpPr>
        <p:sp>
          <p:nvSpPr>
            <p:cNvPr name="Freeform 13" id="13"/>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4" id="14"/>
          <p:cNvGrpSpPr/>
          <p:nvPr/>
        </p:nvGrpSpPr>
        <p:grpSpPr>
          <a:xfrm rot="0">
            <a:off x="11748021" y="9769524"/>
            <a:ext cx="560096" cy="1028700"/>
            <a:chOff x="0" y="0"/>
            <a:chExt cx="189465" cy="347980"/>
          </a:xfrm>
        </p:grpSpPr>
        <p:sp>
          <p:nvSpPr>
            <p:cNvPr name="Freeform 15" id="15"/>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6" id="16"/>
          <p:cNvGrpSpPr/>
          <p:nvPr/>
        </p:nvGrpSpPr>
        <p:grpSpPr>
          <a:xfrm rot="0">
            <a:off x="3059571" y="9513912"/>
            <a:ext cx="560096" cy="1028700"/>
            <a:chOff x="0" y="0"/>
            <a:chExt cx="189465" cy="347980"/>
          </a:xfrm>
        </p:grpSpPr>
        <p:sp>
          <p:nvSpPr>
            <p:cNvPr name="Freeform 17" id="17"/>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8" id="18"/>
          <p:cNvGrpSpPr/>
          <p:nvPr/>
        </p:nvGrpSpPr>
        <p:grpSpPr>
          <a:xfrm rot="0">
            <a:off x="7854495" y="9512349"/>
            <a:ext cx="560096" cy="1028700"/>
            <a:chOff x="0" y="0"/>
            <a:chExt cx="189465" cy="347980"/>
          </a:xfrm>
        </p:grpSpPr>
        <p:sp>
          <p:nvSpPr>
            <p:cNvPr name="Freeform 19" id="19"/>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0" id="20"/>
          <p:cNvGrpSpPr/>
          <p:nvPr/>
        </p:nvGrpSpPr>
        <p:grpSpPr>
          <a:xfrm rot="0">
            <a:off x="12946292" y="9510786"/>
            <a:ext cx="560096" cy="1028700"/>
            <a:chOff x="0" y="0"/>
            <a:chExt cx="189465" cy="347980"/>
          </a:xfrm>
        </p:grpSpPr>
        <p:sp>
          <p:nvSpPr>
            <p:cNvPr name="Freeform 21" id="21"/>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2" id="22"/>
          <p:cNvGrpSpPr/>
          <p:nvPr/>
        </p:nvGrpSpPr>
        <p:grpSpPr>
          <a:xfrm rot="0">
            <a:off x="4257843" y="9772650"/>
            <a:ext cx="560096" cy="1028700"/>
            <a:chOff x="0" y="0"/>
            <a:chExt cx="189465" cy="347980"/>
          </a:xfrm>
        </p:grpSpPr>
        <p:sp>
          <p:nvSpPr>
            <p:cNvPr name="Freeform 23" id="23"/>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4" id="24"/>
          <p:cNvGrpSpPr/>
          <p:nvPr/>
        </p:nvGrpSpPr>
        <p:grpSpPr>
          <a:xfrm rot="0">
            <a:off x="9052766" y="9771087"/>
            <a:ext cx="560096" cy="1028700"/>
            <a:chOff x="0" y="0"/>
            <a:chExt cx="189465" cy="347980"/>
          </a:xfrm>
        </p:grpSpPr>
        <p:sp>
          <p:nvSpPr>
            <p:cNvPr name="Freeform 25" id="25"/>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6" id="26"/>
          <p:cNvGrpSpPr/>
          <p:nvPr/>
        </p:nvGrpSpPr>
        <p:grpSpPr>
          <a:xfrm rot="0">
            <a:off x="14144563" y="9769524"/>
            <a:ext cx="560096" cy="1028700"/>
            <a:chOff x="0" y="0"/>
            <a:chExt cx="189465" cy="347980"/>
          </a:xfrm>
        </p:grpSpPr>
        <p:sp>
          <p:nvSpPr>
            <p:cNvPr name="Freeform 27" id="27"/>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TextBox 3" id="3"/>
          <p:cNvSpPr txBox="true"/>
          <p:nvPr/>
        </p:nvSpPr>
        <p:spPr>
          <a:xfrm rot="0">
            <a:off x="812129" y="6889805"/>
            <a:ext cx="6484400" cy="2167890"/>
          </a:xfrm>
          <a:prstGeom prst="rect">
            <a:avLst/>
          </a:prstGeom>
        </p:spPr>
        <p:txBody>
          <a:bodyPr anchor="t" rtlCol="false" tIns="0" lIns="0" bIns="0" rIns="0">
            <a:spAutoFit/>
          </a:bodyPr>
          <a:lstStyle/>
          <a:p>
            <a:pPr>
              <a:lnSpc>
                <a:spcPts val="17070"/>
              </a:lnSpc>
            </a:pPr>
            <a:r>
              <a:rPr lang="en-US" sz="14225">
                <a:solidFill>
                  <a:srgbClr val="FFFFFF"/>
                </a:solidFill>
                <a:latin typeface="IBM Plex Sans Bold"/>
              </a:rPr>
              <a:t>Mục lục</a:t>
            </a:r>
          </a:p>
        </p:txBody>
      </p:sp>
      <p:grpSp>
        <p:nvGrpSpPr>
          <p:cNvPr name="Group 4" id="4"/>
          <p:cNvGrpSpPr/>
          <p:nvPr/>
        </p:nvGrpSpPr>
        <p:grpSpPr>
          <a:xfrm rot="0">
            <a:off x="3152782" y="1786699"/>
            <a:ext cx="13777381" cy="642755"/>
            <a:chOff x="0" y="0"/>
            <a:chExt cx="18369841" cy="857006"/>
          </a:xfrm>
        </p:grpSpPr>
        <p:sp>
          <p:nvSpPr>
            <p:cNvPr name="TextBox 5" id="5"/>
            <p:cNvSpPr txBox="true"/>
            <p:nvPr/>
          </p:nvSpPr>
          <p:spPr>
            <a:xfrm rot="0">
              <a:off x="5152948" y="-85725"/>
              <a:ext cx="13216893" cy="938460"/>
            </a:xfrm>
            <a:prstGeom prst="rect">
              <a:avLst/>
            </a:prstGeom>
          </p:spPr>
          <p:txBody>
            <a:bodyPr anchor="t" rtlCol="false" tIns="0" lIns="0" bIns="0" rIns="0">
              <a:spAutoFit/>
            </a:bodyPr>
            <a:lstStyle/>
            <a:p>
              <a:pPr algn="r">
                <a:lnSpc>
                  <a:spcPts val="5910"/>
                </a:lnSpc>
                <a:spcBef>
                  <a:spcPct val="0"/>
                </a:spcBef>
              </a:pPr>
              <a:r>
                <a:rPr lang="en-US" sz="4221">
                  <a:solidFill>
                    <a:srgbClr val="FFFFFF"/>
                  </a:solidFill>
                  <a:latin typeface="IBM Plex Sans"/>
                </a:rPr>
                <a:t>Mô hình Agile</a:t>
              </a:r>
            </a:p>
          </p:txBody>
        </p:sp>
        <p:sp>
          <p:nvSpPr>
            <p:cNvPr name="TextBox 6" id="6"/>
            <p:cNvSpPr txBox="true"/>
            <p:nvPr/>
          </p:nvSpPr>
          <p:spPr>
            <a:xfrm rot="0">
              <a:off x="0" y="-85725"/>
              <a:ext cx="3155067" cy="943582"/>
            </a:xfrm>
            <a:prstGeom prst="rect">
              <a:avLst/>
            </a:prstGeom>
          </p:spPr>
          <p:txBody>
            <a:bodyPr anchor="t" rtlCol="false" tIns="0" lIns="0" bIns="0" rIns="0">
              <a:spAutoFit/>
            </a:bodyPr>
            <a:lstStyle/>
            <a:p>
              <a:pPr algn="r">
                <a:lnSpc>
                  <a:spcPts val="5910"/>
                </a:lnSpc>
                <a:spcBef>
                  <a:spcPct val="0"/>
                </a:spcBef>
              </a:pPr>
              <a:r>
                <a:rPr lang="en-US" sz="4221">
                  <a:solidFill>
                    <a:srgbClr val="3EDAD8"/>
                  </a:solidFill>
                  <a:latin typeface="IBM Plex Sans Bold"/>
                </a:rPr>
                <a:t>#01</a:t>
              </a:r>
            </a:p>
          </p:txBody>
        </p:sp>
      </p:grpSp>
      <p:grpSp>
        <p:nvGrpSpPr>
          <p:cNvPr name="Group 7" id="7"/>
          <p:cNvGrpSpPr/>
          <p:nvPr/>
        </p:nvGrpSpPr>
        <p:grpSpPr>
          <a:xfrm rot="0">
            <a:off x="3152782" y="3412781"/>
            <a:ext cx="13777381" cy="642755"/>
            <a:chOff x="0" y="0"/>
            <a:chExt cx="18369841" cy="857006"/>
          </a:xfrm>
        </p:grpSpPr>
        <p:sp>
          <p:nvSpPr>
            <p:cNvPr name="TextBox 8" id="8"/>
            <p:cNvSpPr txBox="true"/>
            <p:nvPr/>
          </p:nvSpPr>
          <p:spPr>
            <a:xfrm rot="0">
              <a:off x="0" y="-85725"/>
              <a:ext cx="3155067" cy="943582"/>
            </a:xfrm>
            <a:prstGeom prst="rect">
              <a:avLst/>
            </a:prstGeom>
          </p:spPr>
          <p:txBody>
            <a:bodyPr anchor="t" rtlCol="false" tIns="0" lIns="0" bIns="0" rIns="0">
              <a:spAutoFit/>
            </a:bodyPr>
            <a:lstStyle/>
            <a:p>
              <a:pPr algn="r">
                <a:lnSpc>
                  <a:spcPts val="5910"/>
                </a:lnSpc>
                <a:spcBef>
                  <a:spcPct val="0"/>
                </a:spcBef>
              </a:pPr>
              <a:r>
                <a:rPr lang="en-US" sz="4221">
                  <a:solidFill>
                    <a:srgbClr val="3EDAD8"/>
                  </a:solidFill>
                  <a:latin typeface="IBM Plex Sans Bold"/>
                </a:rPr>
                <a:t>#02</a:t>
              </a:r>
            </a:p>
          </p:txBody>
        </p:sp>
        <p:sp>
          <p:nvSpPr>
            <p:cNvPr name="TextBox 9" id="9"/>
            <p:cNvSpPr txBox="true"/>
            <p:nvPr/>
          </p:nvSpPr>
          <p:spPr>
            <a:xfrm rot="0">
              <a:off x="5152948" y="-104775"/>
              <a:ext cx="13216893" cy="939646"/>
            </a:xfrm>
            <a:prstGeom prst="rect">
              <a:avLst/>
            </a:prstGeom>
          </p:spPr>
          <p:txBody>
            <a:bodyPr anchor="t" rtlCol="false" tIns="0" lIns="0" bIns="0" rIns="0">
              <a:spAutoFit/>
            </a:bodyPr>
            <a:lstStyle/>
            <a:p>
              <a:pPr algn="r">
                <a:lnSpc>
                  <a:spcPts val="5857"/>
                </a:lnSpc>
                <a:spcBef>
                  <a:spcPct val="0"/>
                </a:spcBef>
              </a:pPr>
              <a:r>
                <a:rPr lang="en-US" sz="4184">
                  <a:solidFill>
                    <a:srgbClr val="FFFFFF"/>
                  </a:solidFill>
                  <a:latin typeface="Arimo"/>
                </a:rPr>
                <a:t>Mô tả chung về trang web</a:t>
              </a:r>
            </a:p>
          </p:txBody>
        </p:sp>
      </p:grpSp>
      <p:grpSp>
        <p:nvGrpSpPr>
          <p:cNvPr name="Group 10" id="10"/>
          <p:cNvGrpSpPr/>
          <p:nvPr/>
        </p:nvGrpSpPr>
        <p:grpSpPr>
          <a:xfrm rot="0">
            <a:off x="3152782" y="5038862"/>
            <a:ext cx="13779197" cy="642755"/>
            <a:chOff x="0" y="0"/>
            <a:chExt cx="18372263" cy="857006"/>
          </a:xfrm>
        </p:grpSpPr>
        <p:sp>
          <p:nvSpPr>
            <p:cNvPr name="TextBox 11" id="11"/>
            <p:cNvSpPr txBox="true"/>
            <p:nvPr/>
          </p:nvSpPr>
          <p:spPr>
            <a:xfrm rot="0">
              <a:off x="0" y="-85725"/>
              <a:ext cx="3155067" cy="943582"/>
            </a:xfrm>
            <a:prstGeom prst="rect">
              <a:avLst/>
            </a:prstGeom>
          </p:spPr>
          <p:txBody>
            <a:bodyPr anchor="t" rtlCol="false" tIns="0" lIns="0" bIns="0" rIns="0">
              <a:spAutoFit/>
            </a:bodyPr>
            <a:lstStyle/>
            <a:p>
              <a:pPr algn="r">
                <a:lnSpc>
                  <a:spcPts val="5910"/>
                </a:lnSpc>
                <a:spcBef>
                  <a:spcPct val="0"/>
                </a:spcBef>
              </a:pPr>
              <a:r>
                <a:rPr lang="en-US" sz="4221">
                  <a:solidFill>
                    <a:srgbClr val="3EDAD8"/>
                  </a:solidFill>
                  <a:latin typeface="IBM Plex Sans Bold"/>
                </a:rPr>
                <a:t>#03</a:t>
              </a:r>
            </a:p>
          </p:txBody>
        </p:sp>
        <p:sp>
          <p:nvSpPr>
            <p:cNvPr name="TextBox 12" id="12"/>
            <p:cNvSpPr txBox="true"/>
            <p:nvPr/>
          </p:nvSpPr>
          <p:spPr>
            <a:xfrm rot="0">
              <a:off x="5155370" y="-104775"/>
              <a:ext cx="13216893" cy="939646"/>
            </a:xfrm>
            <a:prstGeom prst="rect">
              <a:avLst/>
            </a:prstGeom>
          </p:spPr>
          <p:txBody>
            <a:bodyPr anchor="t" rtlCol="false" tIns="0" lIns="0" bIns="0" rIns="0">
              <a:spAutoFit/>
            </a:bodyPr>
            <a:lstStyle/>
            <a:p>
              <a:pPr algn="r">
                <a:lnSpc>
                  <a:spcPts val="5857"/>
                </a:lnSpc>
                <a:spcBef>
                  <a:spcPct val="0"/>
                </a:spcBef>
              </a:pPr>
              <a:r>
                <a:rPr lang="en-US" sz="4184">
                  <a:solidFill>
                    <a:srgbClr val="FFFFFF"/>
                  </a:solidFill>
                  <a:latin typeface="Arimo"/>
                </a:rPr>
                <a:t>Phân tích và đ ặc tả yêu cầu trang web</a:t>
              </a:r>
            </a:p>
          </p:txBody>
        </p:sp>
      </p:grpSp>
      <p:sp>
        <p:nvSpPr>
          <p:cNvPr name="AutoShape 13" id="13"/>
          <p:cNvSpPr/>
          <p:nvPr/>
        </p:nvSpPr>
        <p:spPr>
          <a:xfrm>
            <a:off x="4337749" y="2921117"/>
            <a:ext cx="12594230" cy="0"/>
          </a:xfrm>
          <a:prstGeom prst="line">
            <a:avLst/>
          </a:prstGeom>
          <a:ln cap="rnd" w="9525">
            <a:solidFill>
              <a:srgbClr val="B4B4B4"/>
            </a:solidFill>
            <a:prstDash val="solid"/>
            <a:headEnd type="none" len="sm" w="sm"/>
            <a:tailEnd type="none" len="sm" w="sm"/>
          </a:ln>
        </p:spPr>
      </p:sp>
      <p:sp>
        <p:nvSpPr>
          <p:cNvPr name="AutoShape 14" id="14"/>
          <p:cNvSpPr/>
          <p:nvPr/>
        </p:nvSpPr>
        <p:spPr>
          <a:xfrm>
            <a:off x="4337749" y="4547199"/>
            <a:ext cx="12594230" cy="0"/>
          </a:xfrm>
          <a:prstGeom prst="line">
            <a:avLst/>
          </a:prstGeom>
          <a:ln cap="rnd" w="9525">
            <a:solidFill>
              <a:srgbClr val="B4B4B4"/>
            </a:solidFill>
            <a:prstDash val="solid"/>
            <a:headEnd type="none" len="sm" w="sm"/>
            <a:tailEnd type="none" len="sm" w="sm"/>
          </a:ln>
        </p:spPr>
      </p:sp>
      <p:sp>
        <p:nvSpPr>
          <p:cNvPr name="AutoShape 15" id="15"/>
          <p:cNvSpPr/>
          <p:nvPr/>
        </p:nvSpPr>
        <p:spPr>
          <a:xfrm>
            <a:off x="4335932" y="6173280"/>
            <a:ext cx="12596047" cy="0"/>
          </a:xfrm>
          <a:prstGeom prst="line">
            <a:avLst/>
          </a:prstGeom>
          <a:ln cap="rnd" w="9525">
            <a:solidFill>
              <a:srgbClr val="B4B4B4"/>
            </a:solidFill>
            <a:prstDash val="solid"/>
            <a:headEnd type="none" len="sm" w="sm"/>
            <a:tailEnd type="none" len="sm" w="sm"/>
          </a:ln>
        </p:spPr>
      </p:sp>
      <p:grpSp>
        <p:nvGrpSpPr>
          <p:cNvPr name="Group 16" id="16"/>
          <p:cNvGrpSpPr/>
          <p:nvPr/>
        </p:nvGrpSpPr>
        <p:grpSpPr>
          <a:xfrm rot="0">
            <a:off x="16651931" y="9258300"/>
            <a:ext cx="560096" cy="1028700"/>
            <a:chOff x="0" y="0"/>
            <a:chExt cx="189465" cy="347980"/>
          </a:xfrm>
        </p:grpSpPr>
        <p:sp>
          <p:nvSpPr>
            <p:cNvPr name="Freeform 17" id="17"/>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18" id="18"/>
          <p:cNvGrpSpPr/>
          <p:nvPr/>
        </p:nvGrpSpPr>
        <p:grpSpPr>
          <a:xfrm rot="0">
            <a:off x="15316409" y="9057695"/>
            <a:ext cx="669319" cy="1229305"/>
            <a:chOff x="0" y="0"/>
            <a:chExt cx="189465" cy="347980"/>
          </a:xfrm>
        </p:grpSpPr>
        <p:sp>
          <p:nvSpPr>
            <p:cNvPr name="Freeform 19" id="19"/>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0" id="20"/>
          <p:cNvGrpSpPr/>
          <p:nvPr/>
        </p:nvGrpSpPr>
        <p:grpSpPr>
          <a:xfrm rot="0">
            <a:off x="13767711" y="8667170"/>
            <a:ext cx="881949" cy="1619830"/>
            <a:chOff x="0" y="0"/>
            <a:chExt cx="189465" cy="347980"/>
          </a:xfrm>
        </p:grpSpPr>
        <p:sp>
          <p:nvSpPr>
            <p:cNvPr name="Freeform 21" id="21"/>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sp>
        <p:nvSpPr>
          <p:cNvPr name="Freeform 2" id="2"/>
          <p:cNvSpPr/>
          <p:nvPr/>
        </p:nvSpPr>
        <p:spPr>
          <a:xfrm flipH="false" flipV="false" rot="0">
            <a:off x="-252263" y="132160"/>
            <a:ext cx="18540263" cy="10154840"/>
          </a:xfrm>
          <a:custGeom>
            <a:avLst/>
            <a:gdLst/>
            <a:ahLst/>
            <a:cxnLst/>
            <a:rect r="r" b="b" t="t" l="l"/>
            <a:pathLst>
              <a:path h="10154840" w="18540263">
                <a:moveTo>
                  <a:pt x="0" y="0"/>
                </a:moveTo>
                <a:lnTo>
                  <a:pt x="18540263" y="0"/>
                </a:lnTo>
                <a:lnTo>
                  <a:pt x="18540263" y="10154840"/>
                </a:lnTo>
                <a:lnTo>
                  <a:pt x="0" y="10154840"/>
                </a:lnTo>
                <a:lnTo>
                  <a:pt x="0" y="0"/>
                </a:lnTo>
                <a:close/>
              </a:path>
            </a:pathLst>
          </a:custGeom>
          <a:blipFill>
            <a:blip r:embed="rId2">
              <a:alphaModFix amt="61000"/>
            </a:blip>
            <a:stretch>
              <a:fillRect l="-1348" t="0" r="-1348" b="0"/>
            </a:stretch>
          </a:blipFill>
        </p:spPr>
      </p:sp>
      <p:grpSp>
        <p:nvGrpSpPr>
          <p:cNvPr name="Group 3" id="3"/>
          <p:cNvGrpSpPr/>
          <p:nvPr/>
        </p:nvGrpSpPr>
        <p:grpSpPr>
          <a:xfrm rot="0">
            <a:off x="3369254" y="2504769"/>
            <a:ext cx="12960057" cy="3086100"/>
            <a:chOff x="0" y="0"/>
            <a:chExt cx="3413348" cy="812800"/>
          </a:xfrm>
        </p:grpSpPr>
        <p:sp>
          <p:nvSpPr>
            <p:cNvPr name="Freeform 4" id="4"/>
            <p:cNvSpPr/>
            <p:nvPr/>
          </p:nvSpPr>
          <p:spPr>
            <a:xfrm flipH="false" flipV="false" rot="0">
              <a:off x="0" y="0"/>
              <a:ext cx="3413348" cy="812800"/>
            </a:xfrm>
            <a:custGeom>
              <a:avLst/>
              <a:gdLst/>
              <a:ahLst/>
              <a:cxnLst/>
              <a:rect r="r" b="b" t="t" l="l"/>
              <a:pathLst>
                <a:path h="812800" w="3413348">
                  <a:moveTo>
                    <a:pt x="0" y="0"/>
                  </a:moveTo>
                  <a:lnTo>
                    <a:pt x="3413348" y="0"/>
                  </a:lnTo>
                  <a:lnTo>
                    <a:pt x="3413348" y="812800"/>
                  </a:lnTo>
                  <a:lnTo>
                    <a:pt x="0" y="812800"/>
                  </a:lnTo>
                  <a:close/>
                </a:path>
              </a:pathLst>
            </a:custGeom>
            <a:solidFill>
              <a:srgbClr val="13538A">
                <a:alpha val="40000"/>
              </a:srgbClr>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856153" y="2695414"/>
            <a:ext cx="15403147" cy="2704810"/>
            <a:chOff x="0" y="0"/>
            <a:chExt cx="20537530" cy="3606414"/>
          </a:xfrm>
        </p:grpSpPr>
        <p:sp>
          <p:nvSpPr>
            <p:cNvPr name="AutoShape 7" id="7"/>
            <p:cNvSpPr/>
            <p:nvPr/>
          </p:nvSpPr>
          <p:spPr>
            <a:xfrm>
              <a:off x="432935" y="3598600"/>
              <a:ext cx="19671659" cy="0"/>
            </a:xfrm>
            <a:prstGeom prst="line">
              <a:avLst/>
            </a:prstGeom>
            <a:ln cap="rnd" w="15627">
              <a:solidFill>
                <a:srgbClr val="B4B4B4"/>
              </a:solidFill>
              <a:prstDash val="solid"/>
              <a:headEnd type="none" len="sm" w="sm"/>
              <a:tailEnd type="none" len="sm" w="sm"/>
            </a:ln>
          </p:spPr>
        </p:sp>
        <p:sp>
          <p:nvSpPr>
            <p:cNvPr name="AutoShape 8" id="8"/>
            <p:cNvSpPr/>
            <p:nvPr/>
          </p:nvSpPr>
          <p:spPr>
            <a:xfrm>
              <a:off x="432935" y="7813"/>
              <a:ext cx="19671659" cy="0"/>
            </a:xfrm>
            <a:prstGeom prst="line">
              <a:avLst/>
            </a:prstGeom>
            <a:ln cap="rnd" w="15627">
              <a:solidFill>
                <a:srgbClr val="B4B4B4"/>
              </a:solidFill>
              <a:prstDash val="solid"/>
              <a:headEnd type="none" len="sm" w="sm"/>
              <a:tailEnd type="none" len="sm" w="sm"/>
            </a:ln>
          </p:spPr>
        </p:sp>
        <p:sp>
          <p:nvSpPr>
            <p:cNvPr name="TextBox 9" id="9"/>
            <p:cNvSpPr txBox="true"/>
            <p:nvPr/>
          </p:nvSpPr>
          <p:spPr>
            <a:xfrm rot="0">
              <a:off x="0" y="807372"/>
              <a:ext cx="20537530" cy="1959858"/>
            </a:xfrm>
            <a:prstGeom prst="rect">
              <a:avLst/>
            </a:prstGeom>
          </p:spPr>
          <p:txBody>
            <a:bodyPr anchor="t" rtlCol="false" tIns="0" lIns="0" bIns="0" rIns="0">
              <a:spAutoFit/>
            </a:bodyPr>
            <a:lstStyle/>
            <a:p>
              <a:pPr algn="ctr">
                <a:lnSpc>
                  <a:spcPts val="12076"/>
                </a:lnSpc>
              </a:pPr>
              <a:r>
                <a:rPr lang="en-US" sz="9289">
                  <a:solidFill>
                    <a:srgbClr val="FFFFFF"/>
                  </a:solidFill>
                  <a:latin typeface="IBM Plex Sans Bold"/>
                </a:rPr>
                <a:t>1.MÔ HÌNH AGILE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grpSp>
        <p:nvGrpSpPr>
          <p:cNvPr name="Group 3" id="3"/>
          <p:cNvGrpSpPr/>
          <p:nvPr/>
        </p:nvGrpSpPr>
        <p:grpSpPr>
          <a:xfrm rot="0">
            <a:off x="748652" y="9258300"/>
            <a:ext cx="560096" cy="1028700"/>
            <a:chOff x="0" y="0"/>
            <a:chExt cx="189465" cy="347980"/>
          </a:xfrm>
        </p:grpSpPr>
        <p:sp>
          <p:nvSpPr>
            <p:cNvPr name="Freeform 4" id="4"/>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5" id="5"/>
          <p:cNvGrpSpPr/>
          <p:nvPr/>
        </p:nvGrpSpPr>
        <p:grpSpPr>
          <a:xfrm rot="0">
            <a:off x="1677561" y="9661383"/>
            <a:ext cx="560096" cy="1028700"/>
            <a:chOff x="0" y="0"/>
            <a:chExt cx="189465" cy="347980"/>
          </a:xfrm>
        </p:grpSpPr>
        <p:sp>
          <p:nvSpPr>
            <p:cNvPr name="Freeform 6" id="6"/>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7" id="7"/>
          <p:cNvGrpSpPr/>
          <p:nvPr/>
        </p:nvGrpSpPr>
        <p:grpSpPr>
          <a:xfrm rot="0">
            <a:off x="2609132" y="9772650"/>
            <a:ext cx="560096" cy="1028700"/>
            <a:chOff x="0" y="0"/>
            <a:chExt cx="189465" cy="347980"/>
          </a:xfrm>
        </p:grpSpPr>
        <p:sp>
          <p:nvSpPr>
            <p:cNvPr name="Freeform 8" id="8"/>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
        <p:nvSpPr>
          <p:cNvPr name="Freeform 9" id="9"/>
          <p:cNvSpPr/>
          <p:nvPr/>
        </p:nvSpPr>
        <p:spPr>
          <a:xfrm flipH="false" flipV="false" rot="0">
            <a:off x="8503157" y="2143057"/>
            <a:ext cx="9784843" cy="7518326"/>
          </a:xfrm>
          <a:custGeom>
            <a:avLst/>
            <a:gdLst/>
            <a:ahLst/>
            <a:cxnLst/>
            <a:rect r="r" b="b" t="t" l="l"/>
            <a:pathLst>
              <a:path h="7518326" w="9784843">
                <a:moveTo>
                  <a:pt x="0" y="0"/>
                </a:moveTo>
                <a:lnTo>
                  <a:pt x="9784843" y="0"/>
                </a:lnTo>
                <a:lnTo>
                  <a:pt x="9784843" y="7518326"/>
                </a:lnTo>
                <a:lnTo>
                  <a:pt x="0" y="7518326"/>
                </a:lnTo>
                <a:lnTo>
                  <a:pt x="0" y="0"/>
                </a:lnTo>
                <a:close/>
              </a:path>
            </a:pathLst>
          </a:custGeom>
          <a:blipFill>
            <a:blip r:embed="rId3"/>
            <a:stretch>
              <a:fillRect l="-18429" t="0" r="-18429" b="0"/>
            </a:stretch>
          </a:blipFill>
        </p:spPr>
      </p:sp>
      <p:sp>
        <p:nvSpPr>
          <p:cNvPr name="TextBox 10" id="10"/>
          <p:cNvSpPr txBox="true"/>
          <p:nvPr/>
        </p:nvSpPr>
        <p:spPr>
          <a:xfrm rot="0">
            <a:off x="421214" y="2535748"/>
            <a:ext cx="10423361" cy="5820940"/>
          </a:xfrm>
          <a:prstGeom prst="rect">
            <a:avLst/>
          </a:prstGeom>
        </p:spPr>
        <p:txBody>
          <a:bodyPr anchor="t" rtlCol="false" tIns="0" lIns="0" bIns="0" rIns="0">
            <a:spAutoFit/>
          </a:bodyPr>
          <a:lstStyle/>
          <a:p>
            <a:pPr>
              <a:lnSpc>
                <a:spcPts val="5104"/>
              </a:lnSpc>
            </a:pPr>
            <a:r>
              <a:rPr lang="en-US" sz="4253">
                <a:solidFill>
                  <a:srgbClr val="3EDAD8"/>
                </a:solidFill>
                <a:latin typeface="IBM Plex Sans"/>
              </a:rPr>
              <a:t>Mô hình Agile là phương pháp </a:t>
            </a:r>
          </a:p>
          <a:p>
            <a:pPr>
              <a:lnSpc>
                <a:spcPts val="5104"/>
              </a:lnSpc>
            </a:pPr>
            <a:r>
              <a:rPr lang="en-US" sz="4253">
                <a:solidFill>
                  <a:srgbClr val="3EDAD8"/>
                </a:solidFill>
                <a:latin typeface="IBM Plex Sans"/>
              </a:rPr>
              <a:t>phát triển phần mềm linh hoạt,</a:t>
            </a:r>
          </a:p>
          <a:p>
            <a:pPr>
              <a:lnSpc>
                <a:spcPts val="5104"/>
              </a:lnSpc>
            </a:pPr>
            <a:r>
              <a:rPr lang="en-US" sz="4253">
                <a:solidFill>
                  <a:srgbClr val="3EDAD8"/>
                </a:solidFill>
                <a:latin typeface="IBM Plex Sans"/>
              </a:rPr>
              <a:t> trong quy trình xây dựng sản </a:t>
            </a:r>
          </a:p>
          <a:p>
            <a:pPr>
              <a:lnSpc>
                <a:spcPts val="5104"/>
              </a:lnSpc>
            </a:pPr>
            <a:r>
              <a:rPr lang="en-US" sz="4253">
                <a:solidFill>
                  <a:srgbClr val="3EDAD8"/>
                </a:solidFill>
                <a:latin typeface="IBM Plex Sans"/>
              </a:rPr>
              <a:t>phẩm được phép tập trung tối </a:t>
            </a:r>
          </a:p>
          <a:p>
            <a:pPr>
              <a:lnSpc>
                <a:spcPts val="5104"/>
              </a:lnSpc>
            </a:pPr>
            <a:r>
              <a:rPr lang="en-US" sz="4253">
                <a:solidFill>
                  <a:srgbClr val="3EDAD8"/>
                </a:solidFill>
                <a:latin typeface="IBM Plex Sans"/>
              </a:rPr>
              <a:t>đa vào khách hàng, không ngừng </a:t>
            </a:r>
          </a:p>
          <a:p>
            <a:pPr>
              <a:lnSpc>
                <a:spcPts val="5104"/>
              </a:lnSpc>
            </a:pPr>
            <a:r>
              <a:rPr lang="en-US" sz="4253">
                <a:solidFill>
                  <a:srgbClr val="3EDAD8"/>
                </a:solidFill>
                <a:latin typeface="IBM Plex Sans"/>
              </a:rPr>
              <a:t>cải tiến và thay đổi trong vòng</a:t>
            </a:r>
          </a:p>
          <a:p>
            <a:pPr>
              <a:lnSpc>
                <a:spcPts val="5104"/>
              </a:lnSpc>
            </a:pPr>
            <a:r>
              <a:rPr lang="en-US" sz="4253">
                <a:solidFill>
                  <a:srgbClr val="3EDAD8"/>
                </a:solidFill>
                <a:latin typeface="IBM Plex Sans"/>
              </a:rPr>
              <a:t> đời của dự án nhằm rút ngắn</a:t>
            </a:r>
          </a:p>
          <a:p>
            <a:pPr>
              <a:lnSpc>
                <a:spcPts val="5104"/>
              </a:lnSpc>
            </a:pPr>
            <a:r>
              <a:rPr lang="en-US" sz="4253">
                <a:solidFill>
                  <a:srgbClr val="3EDAD8"/>
                </a:solidFill>
                <a:latin typeface="IBM Plex Sans"/>
              </a:rPr>
              <a:t> thời gian tiếp cận thị trường.</a:t>
            </a:r>
          </a:p>
          <a:p>
            <a:pPr marL="0" indent="0" lvl="0">
              <a:lnSpc>
                <a:spcPts val="5104"/>
              </a:lnSpc>
            </a:pPr>
          </a:p>
        </p:txBody>
      </p:sp>
      <p:sp>
        <p:nvSpPr>
          <p:cNvPr name="TextBox 11" id="11"/>
          <p:cNvSpPr txBox="true"/>
          <p:nvPr/>
        </p:nvSpPr>
        <p:spPr>
          <a:xfrm rot="0">
            <a:off x="748652" y="413738"/>
            <a:ext cx="8918255" cy="1228709"/>
          </a:xfrm>
          <a:prstGeom prst="rect">
            <a:avLst/>
          </a:prstGeom>
        </p:spPr>
        <p:txBody>
          <a:bodyPr anchor="t" rtlCol="false" tIns="0" lIns="0" bIns="0" rIns="0">
            <a:spAutoFit/>
          </a:bodyPr>
          <a:lstStyle/>
          <a:p>
            <a:pPr>
              <a:lnSpc>
                <a:spcPts val="9725"/>
              </a:lnSpc>
            </a:pPr>
            <a:r>
              <a:rPr lang="en-US" sz="8104">
                <a:solidFill>
                  <a:srgbClr val="FFFFFF"/>
                </a:solidFill>
                <a:latin typeface="IBM Plex Sans"/>
              </a:rPr>
              <a:t>1.1. Định nghĩa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TextBox 3" id="3"/>
          <p:cNvSpPr txBox="true"/>
          <p:nvPr/>
        </p:nvSpPr>
        <p:spPr>
          <a:xfrm rot="0">
            <a:off x="1236581" y="2101920"/>
            <a:ext cx="4722765" cy="6476779"/>
          </a:xfrm>
          <a:prstGeom prst="rect">
            <a:avLst/>
          </a:prstGeom>
        </p:spPr>
        <p:txBody>
          <a:bodyPr anchor="t" rtlCol="false" tIns="0" lIns="0" bIns="0" rIns="0">
            <a:spAutoFit/>
          </a:bodyPr>
          <a:lstStyle/>
          <a:p>
            <a:pPr>
              <a:lnSpc>
                <a:spcPts val="10206"/>
              </a:lnSpc>
            </a:pPr>
            <a:r>
              <a:rPr lang="en-US" sz="8505">
                <a:solidFill>
                  <a:srgbClr val="FFFFFF"/>
                </a:solidFill>
                <a:latin typeface="IBM Plex Sans"/>
              </a:rPr>
              <a:t>1.2. Các phương pháp Agile nổi tiếng </a:t>
            </a:r>
          </a:p>
        </p:txBody>
      </p:sp>
      <p:sp>
        <p:nvSpPr>
          <p:cNvPr name="AutoShape 4" id="4"/>
          <p:cNvSpPr/>
          <p:nvPr/>
        </p:nvSpPr>
        <p:spPr>
          <a:xfrm>
            <a:off x="6441002" y="3357828"/>
            <a:ext cx="11231827" cy="0"/>
          </a:xfrm>
          <a:prstGeom prst="line">
            <a:avLst/>
          </a:prstGeom>
          <a:ln cap="rnd" w="9525">
            <a:solidFill>
              <a:srgbClr val="B4B4B4"/>
            </a:solidFill>
            <a:prstDash val="solid"/>
            <a:headEnd type="none" len="sm" w="sm"/>
            <a:tailEnd type="none" len="sm" w="sm"/>
          </a:ln>
        </p:spPr>
      </p:sp>
      <p:sp>
        <p:nvSpPr>
          <p:cNvPr name="AutoShape 5" id="5"/>
          <p:cNvSpPr/>
          <p:nvPr/>
        </p:nvSpPr>
        <p:spPr>
          <a:xfrm>
            <a:off x="6441002" y="5200449"/>
            <a:ext cx="11231827" cy="0"/>
          </a:xfrm>
          <a:prstGeom prst="line">
            <a:avLst/>
          </a:prstGeom>
          <a:ln cap="rnd" w="9525">
            <a:solidFill>
              <a:srgbClr val="B4B4B4"/>
            </a:solidFill>
            <a:prstDash val="solid"/>
            <a:headEnd type="none" len="sm" w="sm"/>
            <a:tailEnd type="none" len="sm" w="sm"/>
          </a:ln>
        </p:spPr>
      </p:sp>
      <p:grpSp>
        <p:nvGrpSpPr>
          <p:cNvPr name="Group 6" id="6"/>
          <p:cNvGrpSpPr/>
          <p:nvPr/>
        </p:nvGrpSpPr>
        <p:grpSpPr>
          <a:xfrm rot="0">
            <a:off x="6441002" y="1392800"/>
            <a:ext cx="11230057" cy="1349317"/>
            <a:chOff x="0" y="0"/>
            <a:chExt cx="14973409" cy="1799089"/>
          </a:xfrm>
        </p:grpSpPr>
        <p:sp>
          <p:nvSpPr>
            <p:cNvPr name="TextBox 7" id="7"/>
            <p:cNvSpPr txBox="true"/>
            <p:nvPr/>
          </p:nvSpPr>
          <p:spPr>
            <a:xfrm rot="0">
              <a:off x="0" y="-76200"/>
              <a:ext cx="11229426" cy="1876947"/>
            </a:xfrm>
            <a:prstGeom prst="rect">
              <a:avLst/>
            </a:prstGeom>
          </p:spPr>
          <p:txBody>
            <a:bodyPr anchor="t" rtlCol="false" tIns="0" lIns="0" bIns="0" rIns="0">
              <a:spAutoFit/>
            </a:bodyPr>
            <a:lstStyle/>
            <a:p>
              <a:pPr>
                <a:lnSpc>
                  <a:spcPts val="5757"/>
                </a:lnSpc>
                <a:spcBef>
                  <a:spcPct val="0"/>
                </a:spcBef>
              </a:pPr>
              <a:r>
                <a:rPr lang="en-US" sz="4112">
                  <a:solidFill>
                    <a:srgbClr val="FFFFFF"/>
                  </a:solidFill>
                  <a:latin typeface="IBM Plex Sans"/>
                </a:rPr>
                <a:t>Phát triển phần mềm thích ứng (ASD)</a:t>
              </a:r>
            </a:p>
          </p:txBody>
        </p:sp>
        <p:sp>
          <p:nvSpPr>
            <p:cNvPr name="TextBox 8" id="8"/>
            <p:cNvSpPr txBox="true"/>
            <p:nvPr/>
          </p:nvSpPr>
          <p:spPr>
            <a:xfrm rot="0">
              <a:off x="11899758" y="410889"/>
              <a:ext cx="3073651" cy="91192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#01</a:t>
              </a:r>
            </a:p>
          </p:txBody>
        </p:sp>
      </p:grpSp>
      <p:grpSp>
        <p:nvGrpSpPr>
          <p:cNvPr name="Group 9" id="9"/>
          <p:cNvGrpSpPr/>
          <p:nvPr/>
        </p:nvGrpSpPr>
        <p:grpSpPr>
          <a:xfrm rot="0">
            <a:off x="6441002" y="3966055"/>
            <a:ext cx="11230057" cy="2077451"/>
            <a:chOff x="0" y="0"/>
            <a:chExt cx="14973409" cy="2769935"/>
          </a:xfrm>
        </p:grpSpPr>
        <p:sp>
          <p:nvSpPr>
            <p:cNvPr name="TextBox 10" id="10"/>
            <p:cNvSpPr txBox="true"/>
            <p:nvPr/>
          </p:nvSpPr>
          <p:spPr>
            <a:xfrm rot="0">
              <a:off x="0" y="-76200"/>
              <a:ext cx="11229426" cy="2846964"/>
            </a:xfrm>
            <a:prstGeom prst="rect">
              <a:avLst/>
            </a:prstGeom>
          </p:spPr>
          <p:txBody>
            <a:bodyPr anchor="t" rtlCol="false" tIns="0" lIns="0" bIns="0" rIns="0">
              <a:spAutoFit/>
            </a:bodyPr>
            <a:lstStyle/>
            <a:p>
              <a:pPr>
                <a:lnSpc>
                  <a:spcPts val="5757"/>
                </a:lnSpc>
              </a:pPr>
              <a:r>
                <a:rPr lang="en-US" sz="4112">
                  <a:solidFill>
                    <a:srgbClr val="FFFFFF"/>
                  </a:solidFill>
                  <a:latin typeface="IBM Plex Sans"/>
                </a:rPr>
                <a:t>Phương pháp phát triển hệ thống động (DSDM)</a:t>
              </a:r>
            </a:p>
            <a:p>
              <a:pPr>
                <a:lnSpc>
                  <a:spcPts val="5757"/>
                </a:lnSpc>
                <a:spcBef>
                  <a:spcPct val="0"/>
                </a:spcBef>
              </a:pPr>
            </a:p>
          </p:txBody>
        </p:sp>
        <p:sp>
          <p:nvSpPr>
            <p:cNvPr name="TextBox 11" id="11"/>
            <p:cNvSpPr txBox="true"/>
            <p:nvPr/>
          </p:nvSpPr>
          <p:spPr>
            <a:xfrm rot="0">
              <a:off x="11899758" y="-76200"/>
              <a:ext cx="3073651" cy="91192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#02</a:t>
              </a:r>
            </a:p>
          </p:txBody>
        </p:sp>
      </p:grpSp>
      <p:grpSp>
        <p:nvGrpSpPr>
          <p:cNvPr name="Group 12" id="12"/>
          <p:cNvGrpSpPr/>
          <p:nvPr/>
        </p:nvGrpSpPr>
        <p:grpSpPr>
          <a:xfrm rot="0">
            <a:off x="6441002" y="7649250"/>
            <a:ext cx="11230057" cy="622426"/>
            <a:chOff x="0" y="0"/>
            <a:chExt cx="14973409" cy="829901"/>
          </a:xfrm>
        </p:grpSpPr>
        <p:sp>
          <p:nvSpPr>
            <p:cNvPr name="TextBox 13" id="13"/>
            <p:cNvSpPr txBox="true"/>
            <p:nvPr/>
          </p:nvSpPr>
          <p:spPr>
            <a:xfrm rot="0">
              <a:off x="0" y="-76200"/>
              <a:ext cx="11229426" cy="906930"/>
            </a:xfrm>
            <a:prstGeom prst="rect">
              <a:avLst/>
            </a:prstGeom>
          </p:spPr>
          <p:txBody>
            <a:bodyPr anchor="t" rtlCol="false" tIns="0" lIns="0" bIns="0" rIns="0">
              <a:spAutoFit/>
            </a:bodyPr>
            <a:lstStyle/>
            <a:p>
              <a:pPr>
                <a:lnSpc>
                  <a:spcPts val="5757"/>
                </a:lnSpc>
                <a:spcBef>
                  <a:spcPct val="0"/>
                </a:spcBef>
              </a:pPr>
              <a:r>
                <a:rPr lang="en-US" sz="4112">
                  <a:solidFill>
                    <a:srgbClr val="FFFFFF"/>
                  </a:solidFill>
                  <a:latin typeface="IBM Plex Sans"/>
                </a:rPr>
                <a:t>Phát triển phần mềm tinh gọn (LSD).</a:t>
              </a:r>
            </a:p>
          </p:txBody>
        </p:sp>
        <p:sp>
          <p:nvSpPr>
            <p:cNvPr name="TextBox 14" id="14"/>
            <p:cNvSpPr txBox="true"/>
            <p:nvPr/>
          </p:nvSpPr>
          <p:spPr>
            <a:xfrm rot="0">
              <a:off x="11899758" y="-76200"/>
              <a:ext cx="3073651" cy="90693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#04</a:t>
              </a:r>
            </a:p>
          </p:txBody>
        </p:sp>
      </p:grpSp>
      <p:grpSp>
        <p:nvGrpSpPr>
          <p:cNvPr name="Group 15" id="15"/>
          <p:cNvGrpSpPr/>
          <p:nvPr/>
        </p:nvGrpSpPr>
        <p:grpSpPr>
          <a:xfrm rot="0">
            <a:off x="6441002" y="5808675"/>
            <a:ext cx="11230057" cy="1345574"/>
            <a:chOff x="0" y="0"/>
            <a:chExt cx="14973409" cy="1794099"/>
          </a:xfrm>
        </p:grpSpPr>
        <p:sp>
          <p:nvSpPr>
            <p:cNvPr name="TextBox 16" id="16"/>
            <p:cNvSpPr txBox="true"/>
            <p:nvPr/>
          </p:nvSpPr>
          <p:spPr>
            <a:xfrm rot="0">
              <a:off x="0" y="-76200"/>
              <a:ext cx="11231785" cy="2846964"/>
            </a:xfrm>
            <a:prstGeom prst="rect">
              <a:avLst/>
            </a:prstGeom>
          </p:spPr>
          <p:txBody>
            <a:bodyPr anchor="t" rtlCol="false" tIns="0" lIns="0" bIns="0" rIns="0">
              <a:spAutoFit/>
            </a:bodyPr>
            <a:lstStyle/>
            <a:p>
              <a:pPr>
                <a:lnSpc>
                  <a:spcPts val="5757"/>
                </a:lnSpc>
              </a:pPr>
              <a:r>
                <a:rPr lang="en-US" sz="4112">
                  <a:solidFill>
                    <a:srgbClr val="FFFFFF"/>
                  </a:solidFill>
                  <a:latin typeface="IBM Plex Sans"/>
                </a:rPr>
                <a:t>Phát triển theo hướng tính năng (FDD)</a:t>
              </a:r>
            </a:p>
            <a:p>
              <a:pPr>
                <a:lnSpc>
                  <a:spcPts val="5757"/>
                </a:lnSpc>
              </a:pPr>
            </a:p>
          </p:txBody>
        </p:sp>
        <p:sp>
          <p:nvSpPr>
            <p:cNvPr name="TextBox 17" id="17"/>
            <p:cNvSpPr txBox="true"/>
            <p:nvPr/>
          </p:nvSpPr>
          <p:spPr>
            <a:xfrm rot="0">
              <a:off x="11899758" y="410889"/>
              <a:ext cx="3073651" cy="91192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#03</a:t>
              </a:r>
            </a:p>
          </p:txBody>
        </p:sp>
      </p:grpSp>
      <p:grpSp>
        <p:nvGrpSpPr>
          <p:cNvPr name="Group 18" id="18"/>
          <p:cNvGrpSpPr/>
          <p:nvPr/>
        </p:nvGrpSpPr>
        <p:grpSpPr>
          <a:xfrm rot="0">
            <a:off x="3679267" y="9258300"/>
            <a:ext cx="560096" cy="1028700"/>
            <a:chOff x="0" y="0"/>
            <a:chExt cx="189465" cy="347980"/>
          </a:xfrm>
        </p:grpSpPr>
        <p:sp>
          <p:nvSpPr>
            <p:cNvPr name="Freeform 19" id="19"/>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0" id="20"/>
          <p:cNvGrpSpPr/>
          <p:nvPr/>
        </p:nvGrpSpPr>
        <p:grpSpPr>
          <a:xfrm rot="0">
            <a:off x="2647146" y="9753600"/>
            <a:ext cx="560096" cy="1028700"/>
            <a:chOff x="0" y="0"/>
            <a:chExt cx="189465" cy="347980"/>
          </a:xfrm>
        </p:grpSpPr>
        <p:sp>
          <p:nvSpPr>
            <p:cNvPr name="Freeform 21" id="21"/>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2" id="22"/>
          <p:cNvGrpSpPr/>
          <p:nvPr/>
        </p:nvGrpSpPr>
        <p:grpSpPr>
          <a:xfrm rot="0">
            <a:off x="1236581" y="9867900"/>
            <a:ext cx="560096" cy="1028700"/>
            <a:chOff x="0" y="0"/>
            <a:chExt cx="189465" cy="347980"/>
          </a:xfrm>
        </p:grpSpPr>
        <p:sp>
          <p:nvSpPr>
            <p:cNvPr name="Freeform 23" id="23"/>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24" id="24"/>
          <p:cNvGrpSpPr/>
          <p:nvPr/>
        </p:nvGrpSpPr>
        <p:grpSpPr>
          <a:xfrm rot="0">
            <a:off x="6441002" y="8635776"/>
            <a:ext cx="11231827" cy="622524"/>
            <a:chOff x="0" y="0"/>
            <a:chExt cx="14975769" cy="830032"/>
          </a:xfrm>
        </p:grpSpPr>
        <p:sp>
          <p:nvSpPr>
            <p:cNvPr name="TextBox 25" id="25"/>
            <p:cNvSpPr txBox="true"/>
            <p:nvPr/>
          </p:nvSpPr>
          <p:spPr>
            <a:xfrm rot="0">
              <a:off x="0" y="-76200"/>
              <a:ext cx="11231195" cy="907061"/>
            </a:xfrm>
            <a:prstGeom prst="rect">
              <a:avLst/>
            </a:prstGeom>
          </p:spPr>
          <p:txBody>
            <a:bodyPr anchor="t" rtlCol="false" tIns="0" lIns="0" bIns="0" rIns="0">
              <a:spAutoFit/>
            </a:bodyPr>
            <a:lstStyle/>
            <a:p>
              <a:pPr>
                <a:lnSpc>
                  <a:spcPts val="5758"/>
                </a:lnSpc>
                <a:spcBef>
                  <a:spcPct val="0"/>
                </a:spcBef>
              </a:pPr>
              <a:r>
                <a:rPr lang="en-US" sz="4113">
                  <a:solidFill>
                    <a:srgbClr val="FFFFFF"/>
                  </a:solidFill>
                  <a:latin typeface="IBM Plex Sans"/>
                </a:rPr>
                <a:t>Khung Scrum</a:t>
              </a:r>
            </a:p>
          </p:txBody>
        </p:sp>
        <p:sp>
          <p:nvSpPr>
            <p:cNvPr name="TextBox 26" id="26"/>
            <p:cNvSpPr txBox="true"/>
            <p:nvPr/>
          </p:nvSpPr>
          <p:spPr>
            <a:xfrm rot="0">
              <a:off x="11901633" y="-76200"/>
              <a:ext cx="3074136" cy="907061"/>
            </a:xfrm>
            <a:prstGeom prst="rect">
              <a:avLst/>
            </a:prstGeom>
          </p:spPr>
          <p:txBody>
            <a:bodyPr anchor="t" rtlCol="false" tIns="0" lIns="0" bIns="0" rIns="0">
              <a:spAutoFit/>
            </a:bodyPr>
            <a:lstStyle/>
            <a:p>
              <a:pPr algn="r">
                <a:lnSpc>
                  <a:spcPts val="5758"/>
                </a:lnSpc>
                <a:spcBef>
                  <a:spcPct val="0"/>
                </a:spcBef>
              </a:pPr>
              <a:r>
                <a:rPr lang="en-US" sz="4113">
                  <a:solidFill>
                    <a:srgbClr val="3EDAD8"/>
                  </a:solidFill>
                  <a:latin typeface="IBM Plex Sans Bold"/>
                </a:rPr>
                <a:t>#05</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D1D"/>
        </a:solidFill>
      </p:bgPr>
    </p:bg>
    <p:spTree>
      <p:nvGrpSpPr>
        <p:cNvPr id="1" name=""/>
        <p:cNvGrpSpPr/>
        <p:nvPr/>
      </p:nvGrpSpPr>
      <p:grpSpPr>
        <a:xfrm>
          <a:off x="0" y="0"/>
          <a:ext cx="0" cy="0"/>
          <a:chOff x="0" y="0"/>
          <a:chExt cx="0" cy="0"/>
        </a:xfrm>
      </p:grpSpPr>
      <p:grpSp>
        <p:nvGrpSpPr>
          <p:cNvPr name="Group 2" id="2"/>
          <p:cNvGrpSpPr/>
          <p:nvPr/>
        </p:nvGrpSpPr>
        <p:grpSpPr>
          <a:xfrm rot="0">
            <a:off x="15221225" y="-514350"/>
            <a:ext cx="560096" cy="1028700"/>
            <a:chOff x="0" y="0"/>
            <a:chExt cx="189465" cy="347980"/>
          </a:xfrm>
        </p:grpSpPr>
        <p:sp>
          <p:nvSpPr>
            <p:cNvPr name="Freeform 3" id="3"/>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grpSp>
        <p:nvGrpSpPr>
          <p:cNvPr name="Group 4" id="4"/>
          <p:cNvGrpSpPr/>
          <p:nvPr/>
        </p:nvGrpSpPr>
        <p:grpSpPr>
          <a:xfrm rot="0">
            <a:off x="16676195" y="0"/>
            <a:ext cx="560096" cy="1028700"/>
            <a:chOff x="0" y="0"/>
            <a:chExt cx="189465" cy="347980"/>
          </a:xfrm>
        </p:grpSpPr>
        <p:sp>
          <p:nvSpPr>
            <p:cNvPr name="Freeform 5" id="5"/>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
        <p:nvSpPr>
          <p:cNvPr name="Freeform 6" id="6"/>
          <p:cNvSpPr/>
          <p:nvPr/>
        </p:nvSpPr>
        <p:spPr>
          <a:xfrm flipH="false" flipV="false" rot="0">
            <a:off x="522619" y="1941305"/>
            <a:ext cx="17231475" cy="8345695"/>
          </a:xfrm>
          <a:custGeom>
            <a:avLst/>
            <a:gdLst/>
            <a:ahLst/>
            <a:cxnLst/>
            <a:rect r="r" b="b" t="t" l="l"/>
            <a:pathLst>
              <a:path h="8345695" w="17231475">
                <a:moveTo>
                  <a:pt x="0" y="0"/>
                </a:moveTo>
                <a:lnTo>
                  <a:pt x="17231475" y="0"/>
                </a:lnTo>
                <a:lnTo>
                  <a:pt x="17231475" y="8345695"/>
                </a:lnTo>
                <a:lnTo>
                  <a:pt x="0" y="8345695"/>
                </a:lnTo>
                <a:lnTo>
                  <a:pt x="0" y="0"/>
                </a:lnTo>
                <a:close/>
              </a:path>
            </a:pathLst>
          </a:custGeom>
          <a:blipFill>
            <a:blip r:embed="rId2"/>
            <a:stretch>
              <a:fillRect l="-2259" t="-1709" r="-1925" b="0"/>
            </a:stretch>
          </a:blipFill>
        </p:spPr>
      </p:sp>
      <p:sp>
        <p:nvSpPr>
          <p:cNvPr name="TextBox 7" id="7"/>
          <p:cNvSpPr txBox="true"/>
          <p:nvPr/>
        </p:nvSpPr>
        <p:spPr>
          <a:xfrm rot="0">
            <a:off x="727455" y="523875"/>
            <a:ext cx="16821804" cy="1152437"/>
          </a:xfrm>
          <a:prstGeom prst="rect">
            <a:avLst/>
          </a:prstGeom>
        </p:spPr>
        <p:txBody>
          <a:bodyPr anchor="t" rtlCol="false" tIns="0" lIns="0" bIns="0" rIns="0">
            <a:spAutoFit/>
          </a:bodyPr>
          <a:lstStyle/>
          <a:p>
            <a:pPr>
              <a:lnSpc>
                <a:spcPts val="9165"/>
              </a:lnSpc>
            </a:pPr>
            <a:r>
              <a:rPr lang="en-US" sz="7638">
                <a:solidFill>
                  <a:srgbClr val="FFFFFF"/>
                </a:solidFill>
                <a:latin typeface="IBM Plex Sans"/>
              </a:rPr>
              <a:t>1.3. Cách hoạt động của Agile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AutoShape 3" id="3"/>
          <p:cNvSpPr/>
          <p:nvPr/>
        </p:nvSpPr>
        <p:spPr>
          <a:xfrm>
            <a:off x="6654955" y="2834954"/>
            <a:ext cx="10324297" cy="0"/>
          </a:xfrm>
          <a:prstGeom prst="line">
            <a:avLst/>
          </a:prstGeom>
          <a:ln cap="rnd" w="9525">
            <a:solidFill>
              <a:srgbClr val="B4B4B4"/>
            </a:solidFill>
            <a:prstDash val="solid"/>
            <a:headEnd type="none" len="sm" w="sm"/>
            <a:tailEnd type="none" len="sm" w="sm"/>
          </a:ln>
        </p:spPr>
      </p:sp>
      <p:sp>
        <p:nvSpPr>
          <p:cNvPr name="AutoShape 4" id="4"/>
          <p:cNvSpPr/>
          <p:nvPr/>
        </p:nvSpPr>
        <p:spPr>
          <a:xfrm>
            <a:off x="6654955" y="4528691"/>
            <a:ext cx="10324297" cy="0"/>
          </a:xfrm>
          <a:prstGeom prst="line">
            <a:avLst/>
          </a:prstGeom>
          <a:ln cap="rnd" w="9525">
            <a:solidFill>
              <a:srgbClr val="B4B4B4"/>
            </a:solidFill>
            <a:prstDash val="solid"/>
            <a:headEnd type="none" len="sm" w="sm"/>
            <a:tailEnd type="none" len="sm" w="sm"/>
          </a:ln>
        </p:spPr>
      </p:sp>
      <p:grpSp>
        <p:nvGrpSpPr>
          <p:cNvPr name="Group 5" id="5"/>
          <p:cNvGrpSpPr/>
          <p:nvPr/>
        </p:nvGrpSpPr>
        <p:grpSpPr>
          <a:xfrm rot="0">
            <a:off x="16699204" y="9258300"/>
            <a:ext cx="560096" cy="1028700"/>
            <a:chOff x="0" y="0"/>
            <a:chExt cx="189465" cy="347980"/>
          </a:xfrm>
        </p:grpSpPr>
        <p:sp>
          <p:nvSpPr>
            <p:cNvPr name="Freeform 6" id="6"/>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
        <p:nvSpPr>
          <p:cNvPr name="TextBox 7" id="7"/>
          <p:cNvSpPr txBox="true"/>
          <p:nvPr/>
        </p:nvSpPr>
        <p:spPr>
          <a:xfrm rot="0">
            <a:off x="1580621" y="2935440"/>
            <a:ext cx="4722765" cy="5143340"/>
          </a:xfrm>
          <a:prstGeom prst="rect">
            <a:avLst/>
          </a:prstGeom>
        </p:spPr>
        <p:txBody>
          <a:bodyPr anchor="t" rtlCol="false" tIns="0" lIns="0" bIns="0" rIns="0">
            <a:spAutoFit/>
          </a:bodyPr>
          <a:lstStyle/>
          <a:p>
            <a:pPr>
              <a:lnSpc>
                <a:spcPts val="10152"/>
              </a:lnSpc>
            </a:pPr>
            <a:r>
              <a:rPr lang="en-US" sz="8460">
                <a:solidFill>
                  <a:srgbClr val="FFFFFF"/>
                </a:solidFill>
                <a:latin typeface="IBM Plex Sans"/>
              </a:rPr>
              <a:t>1.4. Ưu điểm</a:t>
            </a:r>
          </a:p>
          <a:p>
            <a:pPr>
              <a:lnSpc>
                <a:spcPts val="10152"/>
              </a:lnSpc>
            </a:pPr>
            <a:r>
              <a:rPr lang="en-US" sz="8460">
                <a:solidFill>
                  <a:srgbClr val="FFFFFF"/>
                </a:solidFill>
                <a:latin typeface="IBM Plex Sans"/>
              </a:rPr>
              <a:t>mô hình Agile</a:t>
            </a:r>
          </a:p>
        </p:txBody>
      </p:sp>
      <p:grpSp>
        <p:nvGrpSpPr>
          <p:cNvPr name="Group 8" id="8"/>
          <p:cNvGrpSpPr/>
          <p:nvPr/>
        </p:nvGrpSpPr>
        <p:grpSpPr>
          <a:xfrm rot="0">
            <a:off x="6654955" y="1028700"/>
            <a:ext cx="10322670" cy="910802"/>
            <a:chOff x="0" y="0"/>
            <a:chExt cx="13763560" cy="1214402"/>
          </a:xfrm>
        </p:grpSpPr>
        <p:sp>
          <p:nvSpPr>
            <p:cNvPr name="TextBox 9" id="9"/>
            <p:cNvSpPr txBox="true"/>
            <p:nvPr/>
          </p:nvSpPr>
          <p:spPr>
            <a:xfrm rot="0">
              <a:off x="0" y="-66675"/>
              <a:ext cx="10322090" cy="830282"/>
            </a:xfrm>
            <a:prstGeom prst="rect">
              <a:avLst/>
            </a:prstGeom>
          </p:spPr>
          <p:txBody>
            <a:bodyPr anchor="t" rtlCol="false" tIns="0" lIns="0" bIns="0" rIns="0">
              <a:spAutoFit/>
            </a:bodyPr>
            <a:lstStyle/>
            <a:p>
              <a:pPr>
                <a:lnSpc>
                  <a:spcPts val="5292"/>
                </a:lnSpc>
                <a:spcBef>
                  <a:spcPct val="0"/>
                </a:spcBef>
              </a:pPr>
              <a:r>
                <a:rPr lang="en-US" sz="3780">
                  <a:solidFill>
                    <a:srgbClr val="FFFFFF"/>
                  </a:solidFill>
                  <a:latin typeface="IBM Plex Sans"/>
                </a:rPr>
                <a:t>Đễ dàng thay đổi</a:t>
              </a:r>
            </a:p>
          </p:txBody>
        </p:sp>
        <p:sp>
          <p:nvSpPr>
            <p:cNvPr name="TextBox 10" id="10"/>
            <p:cNvSpPr txBox="true"/>
            <p:nvPr/>
          </p:nvSpPr>
          <p:spPr>
            <a:xfrm rot="0">
              <a:off x="10938259" y="381057"/>
              <a:ext cx="2825301" cy="834869"/>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#01</a:t>
              </a:r>
            </a:p>
          </p:txBody>
        </p:sp>
      </p:grpSp>
      <p:grpSp>
        <p:nvGrpSpPr>
          <p:cNvPr name="Group 11" id="11"/>
          <p:cNvGrpSpPr/>
          <p:nvPr/>
        </p:nvGrpSpPr>
        <p:grpSpPr>
          <a:xfrm rot="0">
            <a:off x="6654955" y="3394036"/>
            <a:ext cx="10322670" cy="1240864"/>
            <a:chOff x="0" y="0"/>
            <a:chExt cx="13763560" cy="1654485"/>
          </a:xfrm>
        </p:grpSpPr>
        <p:sp>
          <p:nvSpPr>
            <p:cNvPr name="TextBox 12" id="12"/>
            <p:cNvSpPr txBox="true"/>
            <p:nvPr/>
          </p:nvSpPr>
          <p:spPr>
            <a:xfrm rot="0">
              <a:off x="0" y="-66675"/>
              <a:ext cx="10322090" cy="1721922"/>
            </a:xfrm>
            <a:prstGeom prst="rect">
              <a:avLst/>
            </a:prstGeom>
          </p:spPr>
          <p:txBody>
            <a:bodyPr anchor="t" rtlCol="false" tIns="0" lIns="0" bIns="0" rIns="0">
              <a:spAutoFit/>
            </a:bodyPr>
            <a:lstStyle/>
            <a:p>
              <a:pPr>
                <a:lnSpc>
                  <a:spcPts val="5292"/>
                </a:lnSpc>
                <a:spcBef>
                  <a:spcPct val="0"/>
                </a:spcBef>
              </a:pPr>
              <a:r>
                <a:rPr lang="en-US" sz="3780">
                  <a:solidFill>
                    <a:srgbClr val="FFFFFF"/>
                  </a:solidFill>
                  <a:latin typeface="IBM Plex Sans"/>
                </a:rPr>
                <a:t>Không cần nắm bắt thông tin ban đầu</a:t>
              </a:r>
            </a:p>
          </p:txBody>
        </p:sp>
        <p:sp>
          <p:nvSpPr>
            <p:cNvPr name="TextBox 13" id="13"/>
            <p:cNvSpPr txBox="true"/>
            <p:nvPr/>
          </p:nvSpPr>
          <p:spPr>
            <a:xfrm rot="0">
              <a:off x="10938259" y="-66675"/>
              <a:ext cx="2825301" cy="834869"/>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#02</a:t>
              </a:r>
            </a:p>
          </p:txBody>
        </p:sp>
      </p:grpSp>
      <p:grpSp>
        <p:nvGrpSpPr>
          <p:cNvPr name="Group 14" id="14"/>
          <p:cNvGrpSpPr/>
          <p:nvPr/>
        </p:nvGrpSpPr>
        <p:grpSpPr>
          <a:xfrm rot="0">
            <a:off x="6654955" y="6779629"/>
            <a:ext cx="10322670" cy="572134"/>
            <a:chOff x="0" y="0"/>
            <a:chExt cx="13763560" cy="762845"/>
          </a:xfrm>
        </p:grpSpPr>
        <p:sp>
          <p:nvSpPr>
            <p:cNvPr name="TextBox 15" id="15"/>
            <p:cNvSpPr txBox="true"/>
            <p:nvPr/>
          </p:nvSpPr>
          <p:spPr>
            <a:xfrm rot="0">
              <a:off x="0" y="-66675"/>
              <a:ext cx="10322090" cy="830282"/>
            </a:xfrm>
            <a:prstGeom prst="rect">
              <a:avLst/>
            </a:prstGeom>
          </p:spPr>
          <p:txBody>
            <a:bodyPr anchor="t" rtlCol="false" tIns="0" lIns="0" bIns="0" rIns="0">
              <a:spAutoFit/>
            </a:bodyPr>
            <a:lstStyle/>
            <a:p>
              <a:pPr>
                <a:lnSpc>
                  <a:spcPts val="5292"/>
                </a:lnSpc>
                <a:spcBef>
                  <a:spcPct val="0"/>
                </a:spcBef>
              </a:pPr>
              <a:r>
                <a:rPr lang="en-US" sz="3780">
                  <a:solidFill>
                    <a:srgbClr val="FFFFFF"/>
                  </a:solidFill>
                  <a:latin typeface="IBM Plex Sans"/>
                </a:rPr>
                <a:t>Chú ý đến phản hồi của khách hàng</a:t>
              </a:r>
            </a:p>
          </p:txBody>
        </p:sp>
        <p:sp>
          <p:nvSpPr>
            <p:cNvPr name="TextBox 16" id="16"/>
            <p:cNvSpPr txBox="true"/>
            <p:nvPr/>
          </p:nvSpPr>
          <p:spPr>
            <a:xfrm rot="0">
              <a:off x="10938259" y="-66675"/>
              <a:ext cx="2825301" cy="830282"/>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#04</a:t>
              </a:r>
            </a:p>
          </p:txBody>
        </p:sp>
      </p:grpSp>
      <p:grpSp>
        <p:nvGrpSpPr>
          <p:cNvPr name="Group 17" id="17"/>
          <p:cNvGrpSpPr/>
          <p:nvPr/>
        </p:nvGrpSpPr>
        <p:grpSpPr>
          <a:xfrm rot="0">
            <a:off x="6654955" y="8683618"/>
            <a:ext cx="10322670" cy="572134"/>
            <a:chOff x="0" y="0"/>
            <a:chExt cx="13763560" cy="762845"/>
          </a:xfrm>
        </p:grpSpPr>
        <p:sp>
          <p:nvSpPr>
            <p:cNvPr name="TextBox 18" id="18"/>
            <p:cNvSpPr txBox="true"/>
            <p:nvPr/>
          </p:nvSpPr>
          <p:spPr>
            <a:xfrm rot="0">
              <a:off x="0" y="-66675"/>
              <a:ext cx="10322090" cy="830282"/>
            </a:xfrm>
            <a:prstGeom prst="rect">
              <a:avLst/>
            </a:prstGeom>
          </p:spPr>
          <p:txBody>
            <a:bodyPr anchor="t" rtlCol="false" tIns="0" lIns="0" bIns="0" rIns="0">
              <a:spAutoFit/>
            </a:bodyPr>
            <a:lstStyle/>
            <a:p>
              <a:pPr>
                <a:lnSpc>
                  <a:spcPts val="5292"/>
                </a:lnSpc>
                <a:spcBef>
                  <a:spcPct val="0"/>
                </a:spcBef>
              </a:pPr>
              <a:r>
                <a:rPr lang="en-US" sz="3780">
                  <a:solidFill>
                    <a:srgbClr val="FFFFFF"/>
                  </a:solidFill>
                  <a:latin typeface="IBM Plex Sans"/>
                </a:rPr>
                <a:t>Cải tiến liên tục</a:t>
              </a:r>
            </a:p>
          </p:txBody>
        </p:sp>
        <p:sp>
          <p:nvSpPr>
            <p:cNvPr name="TextBox 19" id="19"/>
            <p:cNvSpPr txBox="true"/>
            <p:nvPr/>
          </p:nvSpPr>
          <p:spPr>
            <a:xfrm rot="0">
              <a:off x="10938259" y="-66675"/>
              <a:ext cx="2825301" cy="830282"/>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#05</a:t>
              </a:r>
            </a:p>
          </p:txBody>
        </p:sp>
      </p:grpSp>
      <p:grpSp>
        <p:nvGrpSpPr>
          <p:cNvPr name="Group 20" id="20"/>
          <p:cNvGrpSpPr/>
          <p:nvPr/>
        </p:nvGrpSpPr>
        <p:grpSpPr>
          <a:xfrm rot="0">
            <a:off x="6654955" y="5087773"/>
            <a:ext cx="10322670" cy="238632"/>
            <a:chOff x="0" y="0"/>
            <a:chExt cx="13763560" cy="318176"/>
          </a:xfrm>
        </p:grpSpPr>
        <p:sp>
          <p:nvSpPr>
            <p:cNvPr name="TextBox 21" id="21"/>
            <p:cNvSpPr txBox="true"/>
            <p:nvPr/>
          </p:nvSpPr>
          <p:spPr>
            <a:xfrm rot="0">
              <a:off x="0" y="-66675"/>
              <a:ext cx="10324259" cy="830282"/>
            </a:xfrm>
            <a:prstGeom prst="rect">
              <a:avLst/>
            </a:prstGeom>
          </p:spPr>
          <p:txBody>
            <a:bodyPr anchor="t" rtlCol="false" tIns="0" lIns="0" bIns="0" rIns="0">
              <a:spAutoFit/>
            </a:bodyPr>
            <a:lstStyle/>
            <a:p>
              <a:pPr>
                <a:lnSpc>
                  <a:spcPts val="5292"/>
                </a:lnSpc>
              </a:pPr>
              <a:r>
                <a:rPr lang="en-US" sz="3780">
                  <a:solidFill>
                    <a:srgbClr val="FFFFFF"/>
                  </a:solidFill>
                  <a:latin typeface="IBM Plex Sans"/>
                </a:rPr>
                <a:t>Bàn giao nhanh chóng</a:t>
              </a:r>
            </a:p>
          </p:txBody>
        </p:sp>
        <p:sp>
          <p:nvSpPr>
            <p:cNvPr name="TextBox 22" id="22"/>
            <p:cNvSpPr txBox="true"/>
            <p:nvPr/>
          </p:nvSpPr>
          <p:spPr>
            <a:xfrm rot="0">
              <a:off x="10938259" y="381057"/>
              <a:ext cx="2825301" cy="834869"/>
            </a:xfrm>
            <a:prstGeom prst="rect">
              <a:avLst/>
            </a:prstGeom>
          </p:spPr>
          <p:txBody>
            <a:bodyPr anchor="t" rtlCol="false" tIns="0" lIns="0" bIns="0" rIns="0">
              <a:spAutoFit/>
            </a:bodyPr>
            <a:lstStyle/>
            <a:p>
              <a:pPr algn="r">
                <a:lnSpc>
                  <a:spcPts val="5292"/>
                </a:lnSpc>
                <a:spcBef>
                  <a:spcPct val="0"/>
                </a:spcBef>
              </a:pPr>
              <a:r>
                <a:rPr lang="en-US" sz="3780">
                  <a:solidFill>
                    <a:srgbClr val="3EDAD8"/>
                  </a:solidFill>
                  <a:latin typeface="IBM Plex Sans Bold"/>
                </a:rPr>
                <a:t>#03</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952" t="0" r="18359" b="7910"/>
          <a:stretch>
            <a:fillRect/>
          </a:stretch>
        </p:blipFill>
        <p:spPr>
          <a:xfrm flipH="false" flipV="false">
            <a:off x="0" y="0"/>
            <a:ext cx="18288000" cy="10287000"/>
          </a:xfrm>
          <a:prstGeom prst="rect">
            <a:avLst/>
          </a:prstGeom>
        </p:spPr>
      </p:pic>
      <p:sp>
        <p:nvSpPr>
          <p:cNvPr name="TextBox 3" id="3"/>
          <p:cNvSpPr txBox="true"/>
          <p:nvPr/>
        </p:nvSpPr>
        <p:spPr>
          <a:xfrm rot="0">
            <a:off x="1236581" y="2101920"/>
            <a:ext cx="4722765" cy="6481018"/>
          </a:xfrm>
          <a:prstGeom prst="rect">
            <a:avLst/>
          </a:prstGeom>
        </p:spPr>
        <p:txBody>
          <a:bodyPr anchor="t" rtlCol="false" tIns="0" lIns="0" bIns="0" rIns="0">
            <a:spAutoFit/>
          </a:bodyPr>
          <a:lstStyle/>
          <a:p>
            <a:pPr>
              <a:lnSpc>
                <a:spcPts val="10206"/>
              </a:lnSpc>
            </a:pPr>
            <a:r>
              <a:rPr lang="en-US" sz="8505">
                <a:solidFill>
                  <a:srgbClr val="FFFFFF"/>
                </a:solidFill>
                <a:latin typeface="IBM Plex Sans"/>
              </a:rPr>
              <a:t>1.5. Nhược điểm</a:t>
            </a:r>
          </a:p>
          <a:p>
            <a:pPr>
              <a:lnSpc>
                <a:spcPts val="10206"/>
              </a:lnSpc>
            </a:pPr>
            <a:r>
              <a:rPr lang="en-US" sz="8505">
                <a:solidFill>
                  <a:srgbClr val="FFFFFF"/>
                </a:solidFill>
                <a:latin typeface="IBM Plex Sans"/>
              </a:rPr>
              <a:t>mô hình Agile</a:t>
            </a:r>
          </a:p>
        </p:txBody>
      </p:sp>
      <p:sp>
        <p:nvSpPr>
          <p:cNvPr name="AutoShape 4" id="4"/>
          <p:cNvSpPr/>
          <p:nvPr/>
        </p:nvSpPr>
        <p:spPr>
          <a:xfrm>
            <a:off x="6303386" y="3669090"/>
            <a:ext cx="11231827" cy="0"/>
          </a:xfrm>
          <a:prstGeom prst="line">
            <a:avLst/>
          </a:prstGeom>
          <a:ln cap="rnd" w="9525">
            <a:solidFill>
              <a:srgbClr val="B4B4B4"/>
            </a:solidFill>
            <a:prstDash val="solid"/>
            <a:headEnd type="none" len="sm" w="sm"/>
            <a:tailEnd type="none" len="sm" w="sm"/>
          </a:ln>
        </p:spPr>
      </p:sp>
      <p:sp>
        <p:nvSpPr>
          <p:cNvPr name="AutoShape 5" id="5"/>
          <p:cNvSpPr/>
          <p:nvPr/>
        </p:nvSpPr>
        <p:spPr>
          <a:xfrm>
            <a:off x="6303386" y="5511711"/>
            <a:ext cx="11231827" cy="0"/>
          </a:xfrm>
          <a:prstGeom prst="line">
            <a:avLst/>
          </a:prstGeom>
          <a:ln cap="rnd" w="9525">
            <a:solidFill>
              <a:srgbClr val="B4B4B4"/>
            </a:solidFill>
            <a:prstDash val="solid"/>
            <a:headEnd type="none" len="sm" w="sm"/>
            <a:tailEnd type="none" len="sm" w="sm"/>
          </a:ln>
        </p:spPr>
      </p:sp>
      <p:grpSp>
        <p:nvGrpSpPr>
          <p:cNvPr name="Group 6" id="6"/>
          <p:cNvGrpSpPr/>
          <p:nvPr/>
        </p:nvGrpSpPr>
        <p:grpSpPr>
          <a:xfrm rot="0">
            <a:off x="6303386" y="1704062"/>
            <a:ext cx="11230057" cy="990863"/>
            <a:chOff x="0" y="0"/>
            <a:chExt cx="14973409" cy="1321151"/>
          </a:xfrm>
        </p:grpSpPr>
        <p:sp>
          <p:nvSpPr>
            <p:cNvPr name="TextBox 7" id="7"/>
            <p:cNvSpPr txBox="true"/>
            <p:nvPr/>
          </p:nvSpPr>
          <p:spPr>
            <a:xfrm rot="0">
              <a:off x="0" y="-76200"/>
              <a:ext cx="11229426" cy="906930"/>
            </a:xfrm>
            <a:prstGeom prst="rect">
              <a:avLst/>
            </a:prstGeom>
          </p:spPr>
          <p:txBody>
            <a:bodyPr anchor="t" rtlCol="false" tIns="0" lIns="0" bIns="0" rIns="0">
              <a:spAutoFit/>
            </a:bodyPr>
            <a:lstStyle/>
            <a:p>
              <a:pPr>
                <a:lnSpc>
                  <a:spcPts val="5757"/>
                </a:lnSpc>
                <a:spcBef>
                  <a:spcPct val="0"/>
                </a:spcBef>
              </a:pPr>
              <a:r>
                <a:rPr lang="en-US" sz="4112">
                  <a:solidFill>
                    <a:srgbClr val="FFFFFF"/>
                  </a:solidFill>
                  <a:latin typeface="IBM Plex Sans"/>
                </a:rPr>
                <a:t>Phụ thuộc vào khách hàng</a:t>
              </a:r>
            </a:p>
          </p:txBody>
        </p:sp>
        <p:sp>
          <p:nvSpPr>
            <p:cNvPr name="TextBox 8" id="8"/>
            <p:cNvSpPr txBox="true"/>
            <p:nvPr/>
          </p:nvSpPr>
          <p:spPr>
            <a:xfrm rot="0">
              <a:off x="11899758" y="410889"/>
              <a:ext cx="3073651" cy="91192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#01</a:t>
              </a:r>
            </a:p>
          </p:txBody>
        </p:sp>
      </p:grpSp>
      <p:grpSp>
        <p:nvGrpSpPr>
          <p:cNvPr name="Group 9" id="9"/>
          <p:cNvGrpSpPr/>
          <p:nvPr/>
        </p:nvGrpSpPr>
        <p:grpSpPr>
          <a:xfrm rot="0">
            <a:off x="6303386" y="4277316"/>
            <a:ext cx="11230057" cy="626168"/>
            <a:chOff x="0" y="0"/>
            <a:chExt cx="14973409" cy="834891"/>
          </a:xfrm>
        </p:grpSpPr>
        <p:sp>
          <p:nvSpPr>
            <p:cNvPr name="TextBox 10" id="10"/>
            <p:cNvSpPr txBox="true"/>
            <p:nvPr/>
          </p:nvSpPr>
          <p:spPr>
            <a:xfrm rot="0">
              <a:off x="0" y="-76200"/>
              <a:ext cx="11229426" cy="906930"/>
            </a:xfrm>
            <a:prstGeom prst="rect">
              <a:avLst/>
            </a:prstGeom>
          </p:spPr>
          <p:txBody>
            <a:bodyPr anchor="t" rtlCol="false" tIns="0" lIns="0" bIns="0" rIns="0">
              <a:spAutoFit/>
            </a:bodyPr>
            <a:lstStyle/>
            <a:p>
              <a:pPr>
                <a:lnSpc>
                  <a:spcPts val="5757"/>
                </a:lnSpc>
                <a:spcBef>
                  <a:spcPct val="0"/>
                </a:spcBef>
              </a:pPr>
              <a:r>
                <a:rPr lang="en-US" sz="4112">
                  <a:solidFill>
                    <a:srgbClr val="FFFFFF"/>
                  </a:solidFill>
                  <a:latin typeface="IBM Plex Sans"/>
                </a:rPr>
                <a:t>Chỉ hiệu quả khi hoàn toàn tập trung</a:t>
              </a:r>
            </a:p>
          </p:txBody>
        </p:sp>
        <p:sp>
          <p:nvSpPr>
            <p:cNvPr name="TextBox 11" id="11"/>
            <p:cNvSpPr txBox="true"/>
            <p:nvPr/>
          </p:nvSpPr>
          <p:spPr>
            <a:xfrm rot="0">
              <a:off x="11899758" y="-76200"/>
              <a:ext cx="3073651" cy="91192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#02</a:t>
              </a:r>
            </a:p>
          </p:txBody>
        </p:sp>
      </p:grpSp>
      <p:grpSp>
        <p:nvGrpSpPr>
          <p:cNvPr name="Group 12" id="12"/>
          <p:cNvGrpSpPr/>
          <p:nvPr/>
        </p:nvGrpSpPr>
        <p:grpSpPr>
          <a:xfrm rot="0">
            <a:off x="6303386" y="7960512"/>
            <a:ext cx="11230057" cy="622426"/>
            <a:chOff x="0" y="0"/>
            <a:chExt cx="14973409" cy="829901"/>
          </a:xfrm>
        </p:grpSpPr>
        <p:sp>
          <p:nvSpPr>
            <p:cNvPr name="TextBox 13" id="13"/>
            <p:cNvSpPr txBox="true"/>
            <p:nvPr/>
          </p:nvSpPr>
          <p:spPr>
            <a:xfrm rot="0">
              <a:off x="0" y="-76200"/>
              <a:ext cx="11229426" cy="906930"/>
            </a:xfrm>
            <a:prstGeom prst="rect">
              <a:avLst/>
            </a:prstGeom>
          </p:spPr>
          <p:txBody>
            <a:bodyPr anchor="t" rtlCol="false" tIns="0" lIns="0" bIns="0" rIns="0">
              <a:spAutoFit/>
            </a:bodyPr>
            <a:lstStyle/>
            <a:p>
              <a:pPr>
                <a:lnSpc>
                  <a:spcPts val="5757"/>
                </a:lnSpc>
                <a:spcBef>
                  <a:spcPct val="0"/>
                </a:spcBef>
              </a:pPr>
              <a:r>
                <a:rPr lang="en-US" sz="4112">
                  <a:solidFill>
                    <a:srgbClr val="FFFFFF"/>
                  </a:solidFill>
                  <a:latin typeface="IBM Plex Sans"/>
                </a:rPr>
                <a:t>Phát sinh chi phí dự án</a:t>
              </a:r>
            </a:p>
          </p:txBody>
        </p:sp>
        <p:sp>
          <p:nvSpPr>
            <p:cNvPr name="TextBox 14" id="14"/>
            <p:cNvSpPr txBox="true"/>
            <p:nvPr/>
          </p:nvSpPr>
          <p:spPr>
            <a:xfrm rot="0">
              <a:off x="11899758" y="-76200"/>
              <a:ext cx="3073651" cy="90693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#04</a:t>
              </a:r>
            </a:p>
          </p:txBody>
        </p:sp>
      </p:grpSp>
      <p:grpSp>
        <p:nvGrpSpPr>
          <p:cNvPr name="Group 15" id="15"/>
          <p:cNvGrpSpPr/>
          <p:nvPr/>
        </p:nvGrpSpPr>
        <p:grpSpPr>
          <a:xfrm rot="0">
            <a:off x="6303386" y="6119937"/>
            <a:ext cx="11230057" cy="259608"/>
            <a:chOff x="0" y="0"/>
            <a:chExt cx="14973409" cy="346144"/>
          </a:xfrm>
        </p:grpSpPr>
        <p:sp>
          <p:nvSpPr>
            <p:cNvPr name="TextBox 16" id="16"/>
            <p:cNvSpPr txBox="true"/>
            <p:nvPr/>
          </p:nvSpPr>
          <p:spPr>
            <a:xfrm rot="0">
              <a:off x="0" y="-76200"/>
              <a:ext cx="11231785" cy="906930"/>
            </a:xfrm>
            <a:prstGeom prst="rect">
              <a:avLst/>
            </a:prstGeom>
          </p:spPr>
          <p:txBody>
            <a:bodyPr anchor="t" rtlCol="false" tIns="0" lIns="0" bIns="0" rIns="0">
              <a:spAutoFit/>
            </a:bodyPr>
            <a:lstStyle/>
            <a:p>
              <a:pPr>
                <a:lnSpc>
                  <a:spcPts val="5757"/>
                </a:lnSpc>
              </a:pPr>
              <a:r>
                <a:rPr lang="en-US" sz="4112">
                  <a:solidFill>
                    <a:srgbClr val="FFFFFF"/>
                  </a:solidFill>
                  <a:latin typeface="IBM Plex Sans"/>
                </a:rPr>
                <a:t>Ảnh hưởng tới tiến độ dự án</a:t>
              </a:r>
            </a:p>
          </p:txBody>
        </p:sp>
        <p:sp>
          <p:nvSpPr>
            <p:cNvPr name="TextBox 17" id="17"/>
            <p:cNvSpPr txBox="true"/>
            <p:nvPr/>
          </p:nvSpPr>
          <p:spPr>
            <a:xfrm rot="0">
              <a:off x="11899758" y="410889"/>
              <a:ext cx="3073651" cy="911920"/>
            </a:xfrm>
            <a:prstGeom prst="rect">
              <a:avLst/>
            </a:prstGeom>
          </p:spPr>
          <p:txBody>
            <a:bodyPr anchor="t" rtlCol="false" tIns="0" lIns="0" bIns="0" rIns="0">
              <a:spAutoFit/>
            </a:bodyPr>
            <a:lstStyle/>
            <a:p>
              <a:pPr algn="r">
                <a:lnSpc>
                  <a:spcPts val="5757"/>
                </a:lnSpc>
                <a:spcBef>
                  <a:spcPct val="0"/>
                </a:spcBef>
              </a:pPr>
              <a:r>
                <a:rPr lang="en-US" sz="4112">
                  <a:solidFill>
                    <a:srgbClr val="3EDAD8"/>
                  </a:solidFill>
                  <a:latin typeface="IBM Plex Sans Bold"/>
                </a:rPr>
                <a:t>#03</a:t>
              </a:r>
            </a:p>
          </p:txBody>
        </p:sp>
      </p:grpSp>
      <p:grpSp>
        <p:nvGrpSpPr>
          <p:cNvPr name="Group 18" id="18"/>
          <p:cNvGrpSpPr/>
          <p:nvPr/>
        </p:nvGrpSpPr>
        <p:grpSpPr>
          <a:xfrm rot="0">
            <a:off x="16699204" y="9258300"/>
            <a:ext cx="560096" cy="1028700"/>
            <a:chOff x="0" y="0"/>
            <a:chExt cx="189465" cy="347980"/>
          </a:xfrm>
        </p:grpSpPr>
        <p:sp>
          <p:nvSpPr>
            <p:cNvPr name="Freeform 19" id="19"/>
            <p:cNvSpPr/>
            <p:nvPr/>
          </p:nvSpPr>
          <p:spPr>
            <a:xfrm flipH="false" flipV="false" rot="0">
              <a:off x="0" y="0"/>
              <a:ext cx="189465" cy="347980"/>
            </a:xfrm>
            <a:custGeom>
              <a:avLst/>
              <a:gdLst/>
              <a:ahLst/>
              <a:cxnLst/>
              <a:rect r="r" b="b" t="t" l="l"/>
              <a:pathLst>
                <a:path h="347980" w="189465">
                  <a:moveTo>
                    <a:pt x="0" y="0"/>
                  </a:moveTo>
                  <a:lnTo>
                    <a:pt x="189465" y="0"/>
                  </a:lnTo>
                  <a:lnTo>
                    <a:pt x="189465" y="347980"/>
                  </a:lnTo>
                  <a:lnTo>
                    <a:pt x="0" y="347980"/>
                  </a:lnTo>
                  <a:close/>
                </a:path>
              </a:pathLst>
            </a:custGeom>
            <a:solidFill>
              <a:srgbClr val="3EDAD8"/>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DAFQzBr0UYs</dc:identifier>
  <dcterms:modified xsi:type="dcterms:W3CDTF">2011-08-01T06:04:30Z</dcterms:modified>
  <cp:revision>1</cp:revision>
  <dc:title>Xanh dương Các thành phần Cùng kích thước &amp; Giả lập Công nghệ trong Giáo dục Bản thuyết trình Công nghệ</dc:title>
</cp:coreProperties>
</file>